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0" r:id="rId2"/>
    <p:sldId id="261" r:id="rId3"/>
    <p:sldId id="258" r:id="rId4"/>
    <p:sldId id="259" r:id="rId5"/>
    <p:sldId id="262" r:id="rId6"/>
    <p:sldId id="280" r:id="rId7"/>
    <p:sldId id="281" r:id="rId8"/>
    <p:sldId id="282" r:id="rId9"/>
    <p:sldId id="263" r:id="rId10"/>
    <p:sldId id="265" r:id="rId11"/>
    <p:sldId id="283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5" r:id="rId21"/>
    <p:sldId id="274" r:id="rId22"/>
    <p:sldId id="276" r:id="rId23"/>
    <p:sldId id="277" r:id="rId24"/>
    <p:sldId id="279" r:id="rId25"/>
    <p:sldId id="278" r:id="rId26"/>
    <p:sldId id="264" r:id="rId27"/>
    <p:sldId id="256" r:id="rId28"/>
    <p:sldId id="284" r:id="rId2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E0000"/>
    <a:srgbClr val="FF6565"/>
    <a:srgbClr val="E75239"/>
    <a:srgbClr val="FF8F8F"/>
    <a:srgbClr val="FBE5E1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14.01.2022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14.01.2022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14.01.2022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14.01.2022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14.01.2022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14.01.2022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14.01.2022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att.edu54.ru/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79712" y="1340768"/>
            <a:ext cx="626469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solidFill>
                  <a:srgbClr val="7E0000"/>
                </a:solidFill>
                <a:latin typeface="Times New Roman" pitchFamily="18" charset="0"/>
                <a:cs typeface="Times New Roman" pitchFamily="18" charset="0"/>
              </a:rPr>
              <a:t>Актуальные вопросы </a:t>
            </a:r>
          </a:p>
          <a:p>
            <a:pPr algn="ctr"/>
            <a:r>
              <a:rPr lang="ru-RU" sz="4000" dirty="0" smtClean="0">
                <a:solidFill>
                  <a:srgbClr val="7E0000"/>
                </a:solidFill>
                <a:latin typeface="Times New Roman" pitchFamily="18" charset="0"/>
                <a:cs typeface="Times New Roman" pitchFamily="18" charset="0"/>
              </a:rPr>
              <a:t>об аттестации педагогических работников</a:t>
            </a:r>
            <a:endParaRPr lang="ru-RU" sz="4000" dirty="0">
              <a:solidFill>
                <a:srgbClr val="7E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1628800"/>
            <a:ext cx="828092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dirty="0" smtClean="0"/>
              <a:t> </a:t>
            </a:r>
            <a:r>
              <a:rPr lang="ru-RU" b="1" dirty="0" smtClean="0"/>
              <a:t>автор/соавтор </a:t>
            </a:r>
            <a:r>
              <a:rPr lang="ru-RU" dirty="0" smtClean="0"/>
              <a:t>ООП, рабочей программы и дополнительных программно-методических материалов сопровождения образовательного процесса и других элементов ресурсного обеспечения, утвержденных и рекомендованных для использования: • выше уровня ОО – 3 балла; • в ОО – 2 балла;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  программно-методические материалы </a:t>
            </a:r>
            <a:r>
              <a:rPr lang="ru-RU" b="1" dirty="0" smtClean="0"/>
              <a:t>публично представлены </a:t>
            </a:r>
            <a:r>
              <a:rPr lang="ru-RU" dirty="0" smtClean="0"/>
              <a:t>в открытых рецензируемых информационных системах и/или опубликованы: • на региональном, всероссийском, международном уровнях – 3 балла; • на институциональном, муниципальном уровнях – 2 балла; 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 представлены </a:t>
            </a:r>
            <a:r>
              <a:rPr lang="ru-RU" b="1" dirty="0" smtClean="0"/>
              <a:t>подтверждающие документы </a:t>
            </a:r>
            <a:r>
              <a:rPr lang="ru-RU" dirty="0" smtClean="0"/>
              <a:t>(тексты разработанных образовательных программ, другого программно-методического обеспечения и/или отзывы, рецензии на них, включая ссылки на публикации или тексты подтверждающих документов, в том числе электронных); 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 аттестуемый разрабатывает </a:t>
            </a:r>
            <a:r>
              <a:rPr lang="ru-RU" b="1" dirty="0" smtClean="0"/>
              <a:t>отдельные компоненты </a:t>
            </a:r>
            <a:r>
              <a:rPr lang="ru-RU" dirty="0" smtClean="0"/>
              <a:t>ресурсного обеспечения для использования в ОО, представлены документы – 1 балл.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67544" y="188640"/>
            <a:ext cx="792088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7E0000"/>
                </a:solidFill>
                <a:latin typeface="Times New Roman" pitchFamily="18" charset="0"/>
                <a:cs typeface="Times New Roman" pitchFamily="18" charset="0"/>
              </a:rPr>
              <a:t>Критерий 1. </a:t>
            </a:r>
            <a:r>
              <a:rPr lang="ru-RU" sz="2000" dirty="0" smtClean="0">
                <a:solidFill>
                  <a:srgbClr val="7E0000"/>
                </a:solidFill>
                <a:latin typeface="Times New Roman" pitchFamily="18" charset="0"/>
                <a:cs typeface="Times New Roman" pitchFamily="18" charset="0"/>
              </a:rPr>
              <a:t>Вклад аттестуемого в повышение качества проектирования и реализации образовательного процесса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827584" y="908720"/>
            <a:ext cx="72008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1.3. У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частие аттестуемого в разработке программно-</a:t>
            </a:r>
          </a:p>
          <a:p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методического сопровождения образовательного процесса*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2"/>
          <p:cNvPicPr>
            <a:picLocks noChangeAspect="1" noChangeArrowheads="1"/>
          </p:cNvPicPr>
          <p:nvPr/>
        </p:nvPicPr>
        <p:blipFill>
          <a:blip r:embed="rId2" cstate="print"/>
          <a:srcRect l="2610" t="12380" r="50407" b="5602"/>
          <a:stretch>
            <a:fillRect/>
          </a:stretch>
        </p:blipFill>
        <p:spPr bwMode="auto">
          <a:xfrm>
            <a:off x="971600" y="0"/>
            <a:ext cx="698739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916" name="Picture 4"/>
          <p:cNvPicPr>
            <a:picLocks noChangeAspect="1" noChangeArrowheads="1"/>
          </p:cNvPicPr>
          <p:nvPr/>
        </p:nvPicPr>
        <p:blipFill>
          <a:blip r:embed="rId3" cstate="print"/>
          <a:srcRect l="5725" t="13579" r="26202" b="7672"/>
          <a:stretch>
            <a:fillRect/>
          </a:stretch>
        </p:blipFill>
        <p:spPr bwMode="auto">
          <a:xfrm>
            <a:off x="-8608" y="260648"/>
            <a:ext cx="9152608" cy="595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915" name="Picture 3"/>
          <p:cNvPicPr>
            <a:picLocks noChangeAspect="1" noChangeArrowheads="1"/>
          </p:cNvPicPr>
          <p:nvPr/>
        </p:nvPicPr>
        <p:blipFill>
          <a:blip r:embed="rId4" cstate="print"/>
          <a:srcRect l="5725" t="12797" r="33950" b="7470"/>
          <a:stretch>
            <a:fillRect/>
          </a:stretch>
        </p:blipFill>
        <p:spPr bwMode="auto">
          <a:xfrm>
            <a:off x="-84668" y="0"/>
            <a:ext cx="9228667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89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89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89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260648"/>
            <a:ext cx="806489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7E0000"/>
                </a:solidFill>
                <a:latin typeface="Times New Roman" pitchFamily="18" charset="0"/>
                <a:cs typeface="Times New Roman" pitchFamily="18" charset="0"/>
              </a:rPr>
              <a:t>Критерий 1. </a:t>
            </a:r>
            <a:r>
              <a:rPr lang="ru-RU" dirty="0" smtClean="0">
                <a:solidFill>
                  <a:srgbClr val="7E0000"/>
                </a:solidFill>
                <a:latin typeface="Times New Roman" pitchFamily="18" charset="0"/>
                <a:cs typeface="Times New Roman" pitchFamily="18" charset="0"/>
              </a:rPr>
              <a:t>Вклад аттестуемого в повышение качества проектирования и реализации образовательного процесса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908720"/>
            <a:ext cx="835292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1.4. </a:t>
            </a:r>
            <a:r>
              <a:rPr lang="ru-RU" b="1" dirty="0" smtClean="0"/>
              <a:t>Совершенствование</a:t>
            </a:r>
            <a:r>
              <a:rPr lang="ru-RU" dirty="0" smtClean="0"/>
              <a:t> методов обучения, воспитания и</a:t>
            </a:r>
          </a:p>
          <a:p>
            <a:r>
              <a:rPr lang="ru-RU" dirty="0" smtClean="0"/>
              <a:t>диагностики развития обучающихся, в том числе обучающихся с</a:t>
            </a:r>
          </a:p>
          <a:p>
            <a:r>
              <a:rPr lang="ru-RU" dirty="0" smtClean="0"/>
              <a:t>особыми образовательными потребностями, в </a:t>
            </a:r>
            <a:r>
              <a:rPr lang="ru-RU" b="1" dirty="0" smtClean="0"/>
              <a:t>соответствии с темой</a:t>
            </a:r>
          </a:p>
          <a:p>
            <a:r>
              <a:rPr lang="ru-RU" dirty="0" smtClean="0"/>
              <a:t>(направлением) профессиональной деятельности в</a:t>
            </a:r>
          </a:p>
          <a:p>
            <a:r>
              <a:rPr lang="ru-RU" dirty="0" err="1" smtClean="0"/>
              <a:t>межаттестационный</a:t>
            </a:r>
            <a:r>
              <a:rPr lang="ru-RU" dirty="0" smtClean="0"/>
              <a:t> период (или проблемой профессионального</a:t>
            </a:r>
          </a:p>
          <a:p>
            <a:r>
              <a:rPr lang="ru-RU" dirty="0" smtClean="0"/>
              <a:t>проекта).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95536" y="2636912"/>
            <a:ext cx="820891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dirty="0" smtClean="0"/>
              <a:t> представлен </a:t>
            </a:r>
            <a:r>
              <a:rPr lang="ru-RU" b="1" dirty="0" smtClean="0"/>
              <a:t>комплекс реализуемых методических разработок по теме </a:t>
            </a:r>
            <a:r>
              <a:rPr lang="ru-RU" dirty="0" smtClean="0"/>
              <a:t>(направлению) профессиональной деятельности (или проблемы профессионального проекта) в </a:t>
            </a:r>
            <a:r>
              <a:rPr lang="ru-RU" dirty="0" err="1" smtClean="0"/>
              <a:t>межаттестационный</a:t>
            </a:r>
            <a:r>
              <a:rPr lang="ru-RU" dirty="0" smtClean="0"/>
              <a:t> период, показывающий совершенствование методов обучения, воспитания и диагностики развития обучающихся, в том числе обучающихся с особыми образовательными потребностями: • усовершенствованных и/или самостоятельно созданных – 3 балла; • реализуемых, уже разработанных – 2 балла; 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 представлены </a:t>
            </a:r>
            <a:r>
              <a:rPr lang="ru-RU" b="1" dirty="0" smtClean="0"/>
              <a:t>отдельные методические разработки </a:t>
            </a:r>
            <a:r>
              <a:rPr lang="ru-RU" dirty="0" smtClean="0"/>
              <a:t>(конспекты, анкеты, памятки и т.п.) по теме (направлению) профессиональной деятельности (или проблемы профессионального проекта) в </a:t>
            </a:r>
            <a:r>
              <a:rPr lang="ru-RU" dirty="0" err="1" smtClean="0"/>
              <a:t>межаттестационный</a:t>
            </a:r>
            <a:r>
              <a:rPr lang="ru-RU" dirty="0" smtClean="0"/>
              <a:t> период – 1 балл; 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 представлены подтверждающие документы, в том числе ссылки на электронные ресурсы.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1124743"/>
            <a:ext cx="8064896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1.5. </a:t>
            </a:r>
            <a:r>
              <a:rPr lang="ru-RU" b="1" i="1" dirty="0" smtClean="0"/>
              <a:t>Продуктивное</a:t>
            </a:r>
            <a:r>
              <a:rPr lang="ru-RU" i="1" dirty="0" smtClean="0"/>
              <a:t> использование </a:t>
            </a:r>
            <a:r>
              <a:rPr lang="ru-RU" b="1" i="1" dirty="0" smtClean="0"/>
              <a:t>современных </a:t>
            </a:r>
            <a:r>
              <a:rPr lang="ru-RU" i="1" dirty="0" smtClean="0"/>
              <a:t>образовательных технологий </a:t>
            </a:r>
            <a:r>
              <a:rPr lang="ru-RU" b="1" i="1" dirty="0" smtClean="0"/>
              <a:t>при достижении целей и задач </a:t>
            </a:r>
            <a:r>
              <a:rPr lang="ru-RU" i="1" dirty="0" smtClean="0"/>
              <a:t>профессиональной деятельности (или профессионального проекта) в </a:t>
            </a:r>
            <a:r>
              <a:rPr lang="ru-RU" i="1" dirty="0" err="1" smtClean="0"/>
              <a:t>межаттестационный</a:t>
            </a:r>
            <a:r>
              <a:rPr lang="ru-RU" i="1" dirty="0" smtClean="0"/>
              <a:t> период* 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 3 балла – описана </a:t>
            </a:r>
            <a:r>
              <a:rPr lang="ru-RU" b="1" dirty="0" smtClean="0"/>
              <a:t>авторская технология </a:t>
            </a:r>
            <a:r>
              <a:rPr lang="ru-RU" dirty="0" smtClean="0"/>
              <a:t>(методическая система), способствующая достижению целей и задач профессиональной деятельности (или профессионального проекта) в </a:t>
            </a:r>
            <a:r>
              <a:rPr lang="ru-RU" dirty="0" err="1" smtClean="0"/>
              <a:t>межаттестационный</a:t>
            </a:r>
            <a:r>
              <a:rPr lang="ru-RU" dirty="0" smtClean="0"/>
              <a:t> период; 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 2 балла – описаны </a:t>
            </a:r>
            <a:r>
              <a:rPr lang="ru-RU" b="1" dirty="0" smtClean="0"/>
              <a:t>современные образовательные технологии </a:t>
            </a:r>
            <a:r>
              <a:rPr lang="ru-RU" dirty="0" smtClean="0"/>
              <a:t>(методическая система), реализуемые аттестуемым в образовательном процессе в соответствии с достижением целей и задач профессиональной деятельности (или профессионального проекта) в </a:t>
            </a:r>
            <a:r>
              <a:rPr lang="ru-RU" dirty="0" err="1" smtClean="0"/>
              <a:t>межаттестационный</a:t>
            </a:r>
            <a:r>
              <a:rPr lang="ru-RU" dirty="0" smtClean="0"/>
              <a:t> период; 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 1 балл – описано использование отдельных известных современных образовательных технологий, представлены отдельные методические разработки; 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 представлены документы, подтверждающие внедрение образовательных технологий в образовательный процесс (конспекты уроков, протоколы обсуждений, публикации, ссылки и т.п.).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67544" y="404664"/>
            <a:ext cx="784887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7E0000"/>
                </a:solidFill>
                <a:latin typeface="Times New Roman" pitchFamily="18" charset="0"/>
                <a:cs typeface="Times New Roman" pitchFamily="18" charset="0"/>
              </a:rPr>
              <a:t>Критерий 1. </a:t>
            </a:r>
            <a:r>
              <a:rPr lang="ru-RU" dirty="0" smtClean="0">
                <a:solidFill>
                  <a:srgbClr val="7E0000"/>
                </a:solidFill>
                <a:latin typeface="Times New Roman" pitchFamily="18" charset="0"/>
                <a:cs typeface="Times New Roman" pitchFamily="18" charset="0"/>
              </a:rPr>
              <a:t>Вклад аттестуемого в повышение качества проектирования и реализации образовательного процесса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332656"/>
            <a:ext cx="813690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7E0000"/>
                </a:solidFill>
                <a:latin typeface="Times New Roman" pitchFamily="18" charset="0"/>
                <a:cs typeface="Times New Roman" pitchFamily="18" charset="0"/>
              </a:rPr>
              <a:t>Критерий 2. </a:t>
            </a:r>
            <a:r>
              <a:rPr lang="ru-RU" sz="2000" dirty="0" smtClean="0">
                <a:solidFill>
                  <a:srgbClr val="7E0000"/>
                </a:solidFill>
                <a:latin typeface="Times New Roman" pitchFamily="18" charset="0"/>
                <a:cs typeface="Times New Roman" pitchFamily="18" charset="0"/>
              </a:rPr>
              <a:t>Результаты освоения обучающимися </a:t>
            </a:r>
          </a:p>
          <a:p>
            <a:pPr algn="ctr"/>
            <a:r>
              <a:rPr lang="ru-RU" sz="2000" dirty="0" smtClean="0">
                <a:solidFill>
                  <a:srgbClr val="7E0000"/>
                </a:solidFill>
                <a:latin typeface="Times New Roman" pitchFamily="18" charset="0"/>
                <a:cs typeface="Times New Roman" pitchFamily="18" charset="0"/>
              </a:rPr>
              <a:t>образовательных программ</a:t>
            </a:r>
            <a:endParaRPr lang="ru-RU" sz="2000" dirty="0">
              <a:solidFill>
                <a:srgbClr val="7E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95536" y="2636912"/>
            <a:ext cx="8136904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представлены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стабильные положительные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результаты освоения обучающихся образовательных программ, по итогам мониторингов: • за период не менее 3-х лет – 3 балла; • за период не менее 2-х лет – 2 балла; • за период менее 2-х лет и/или представленные результаты не являются стабильно положительными – 1 балл; 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описана (указана)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методика диагностирования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показатели и критерии мониторинга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(диагностики) соответствуют поставленным целям и задачам по теме (направлению) профессиональной деятельности (или проблемы профессионального проекта) в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межаттестационный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период; 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имеются подтверждающие документы (таблицы, протоколы, диаграммы).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67544" y="1196752"/>
            <a:ext cx="813690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2.1. Стабильные положительные результаты освоения образовательных программ по итогам мониторингов, проводимых аттестуемым и организацией, в том числе по развитию социальных компетентностей, мотивации к познанию обучающихся.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1412776"/>
            <a:ext cx="8496944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 smtClean="0"/>
              <a:t>2.2. Достижение обучающимися </a:t>
            </a:r>
            <a:r>
              <a:rPr lang="ru-RU" b="1" i="1" dirty="0" smtClean="0"/>
              <a:t>положительной динамики </a:t>
            </a:r>
            <a:r>
              <a:rPr lang="ru-RU" i="1" dirty="0" smtClean="0"/>
              <a:t>результатов освоения обучающимися образовательных программ по итогам мониторингов, проводимых аттестуемым и организацией, в том числе по развитию социальных компетентностей обучающихся* </a:t>
            </a:r>
          </a:p>
          <a:p>
            <a:endParaRPr lang="ru-RU" dirty="0" smtClean="0"/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 представлена </a:t>
            </a:r>
            <a:r>
              <a:rPr lang="ru-RU" b="1" dirty="0" smtClean="0"/>
              <a:t>положительная динамика </a:t>
            </a:r>
            <a:r>
              <a:rPr lang="ru-RU" dirty="0" smtClean="0"/>
              <a:t>освоения обучающимися образовательных программ по итогам мониторингов: • за период не менее 3-х лет – 3 балла; • за период не менее 2-х лет – 2 балла; • за период менее 2-х лет – 1 балл; </a:t>
            </a:r>
          </a:p>
          <a:p>
            <a:endParaRPr lang="ru-RU" dirty="0" smtClean="0"/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 описана (указана) </a:t>
            </a:r>
            <a:r>
              <a:rPr lang="ru-RU" b="1" dirty="0" smtClean="0"/>
              <a:t>методика диагностирования</a:t>
            </a:r>
            <a:r>
              <a:rPr lang="ru-RU" dirty="0" smtClean="0"/>
              <a:t>;</a:t>
            </a:r>
          </a:p>
          <a:p>
            <a:endParaRPr lang="ru-RU" dirty="0" smtClean="0"/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  </a:t>
            </a:r>
            <a:r>
              <a:rPr lang="ru-RU" b="1" dirty="0" smtClean="0"/>
              <a:t>показатели и критерии мониторинга </a:t>
            </a:r>
            <a:r>
              <a:rPr lang="ru-RU" dirty="0" smtClean="0"/>
              <a:t>(диагностики) соответствуют поставленным целям и задачам по теме (направлению) профессиональной деятельности (или проблемы профессионального проекта) в </a:t>
            </a:r>
            <a:r>
              <a:rPr lang="ru-RU" dirty="0" err="1" smtClean="0"/>
              <a:t>межаттестационный</a:t>
            </a:r>
            <a:r>
              <a:rPr lang="ru-RU" dirty="0" smtClean="0"/>
              <a:t> период; </a:t>
            </a:r>
          </a:p>
          <a:p>
            <a:endParaRPr lang="ru-RU" dirty="0" smtClean="0"/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 имеются подтверждающие документы (таблицы, протоколы, диаграммы).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39552" y="476672"/>
            <a:ext cx="799288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7E0000"/>
                </a:solidFill>
                <a:latin typeface="Times New Roman" pitchFamily="18" charset="0"/>
                <a:cs typeface="Times New Roman" pitchFamily="18" charset="0"/>
              </a:rPr>
              <a:t>Критерий 2. </a:t>
            </a:r>
            <a:r>
              <a:rPr lang="ru-RU" sz="2000" dirty="0" smtClean="0">
                <a:solidFill>
                  <a:srgbClr val="7E0000"/>
                </a:solidFill>
                <a:latin typeface="Times New Roman" pitchFamily="18" charset="0"/>
                <a:cs typeface="Times New Roman" pitchFamily="18" charset="0"/>
              </a:rPr>
              <a:t>Результаты освоения обучающимися </a:t>
            </a:r>
          </a:p>
          <a:p>
            <a:pPr algn="ctr"/>
            <a:r>
              <a:rPr lang="ru-RU" sz="2000" dirty="0" smtClean="0">
                <a:solidFill>
                  <a:srgbClr val="7E0000"/>
                </a:solidFill>
                <a:latin typeface="Times New Roman" pitchFamily="18" charset="0"/>
                <a:cs typeface="Times New Roman" pitchFamily="18" charset="0"/>
              </a:rPr>
              <a:t>образовательных программ</a:t>
            </a:r>
            <a:endParaRPr lang="ru-RU" sz="2000" dirty="0">
              <a:solidFill>
                <a:srgbClr val="7E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1412776"/>
            <a:ext cx="806489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2.3. Достижение обучающимися стабильных положительных</a:t>
            </a:r>
          </a:p>
          <a:p>
            <a:r>
              <a:rPr lang="ru-RU" dirty="0" smtClean="0"/>
              <a:t>результатов освоения образовательных программ по итогам</a:t>
            </a:r>
          </a:p>
          <a:p>
            <a:r>
              <a:rPr lang="ru-RU" b="1" dirty="0" smtClean="0"/>
              <a:t>внешней экспертизы </a:t>
            </a:r>
            <a:r>
              <a:rPr lang="ru-RU" dirty="0" smtClean="0"/>
              <a:t>(в том числе включая мониторинг системы</a:t>
            </a:r>
          </a:p>
          <a:p>
            <a:r>
              <a:rPr lang="ru-RU" dirty="0" smtClean="0"/>
              <a:t>образования, проводимый в порядке, установленном</a:t>
            </a:r>
          </a:p>
          <a:p>
            <a:r>
              <a:rPr lang="ru-RU" dirty="0" smtClean="0"/>
              <a:t>постановлением Правительства РФ от 5 августа 2013 г. № 662).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611560" y="476672"/>
            <a:ext cx="770485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7E0000"/>
                </a:solidFill>
                <a:latin typeface="Times New Roman" pitchFamily="18" charset="0"/>
                <a:cs typeface="Times New Roman" pitchFamily="18" charset="0"/>
              </a:rPr>
              <a:t>Критерий 2. </a:t>
            </a:r>
            <a:r>
              <a:rPr lang="ru-RU" sz="2000" dirty="0" smtClean="0">
                <a:solidFill>
                  <a:srgbClr val="7E0000"/>
                </a:solidFill>
                <a:latin typeface="Times New Roman" pitchFamily="18" charset="0"/>
                <a:cs typeface="Times New Roman" pitchFamily="18" charset="0"/>
              </a:rPr>
              <a:t>Результаты освоения обучающимися </a:t>
            </a:r>
          </a:p>
          <a:p>
            <a:pPr algn="ctr"/>
            <a:r>
              <a:rPr lang="ru-RU" sz="2000" dirty="0" smtClean="0">
                <a:solidFill>
                  <a:srgbClr val="7E0000"/>
                </a:solidFill>
                <a:latin typeface="Times New Roman" pitchFamily="18" charset="0"/>
                <a:cs typeface="Times New Roman" pitchFamily="18" charset="0"/>
              </a:rPr>
              <a:t>образовательных программ</a:t>
            </a:r>
            <a:endParaRPr lang="ru-RU" sz="2000" dirty="0">
              <a:solidFill>
                <a:srgbClr val="7E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11560" y="3429000"/>
            <a:ext cx="777686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dirty="0" smtClean="0"/>
              <a:t> к процедурам внешней экспертизы относятся: ОГЭ, ЕГЭ, ВПР, региональные диагностические работы, результаты ГАК (для СПО), наличие медалистов, динамика поступления выпускников; </a:t>
            </a:r>
          </a:p>
          <a:p>
            <a:endParaRPr lang="ru-RU" dirty="0" smtClean="0"/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 имеются подтверждающие документы (таблицы, протоколы, диаграммы).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1628800"/>
            <a:ext cx="7992888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2.4.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Участие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обучающихся в научной (интеллектуальной), творческой, физкультурно-спортивной и других видах деятельности </a:t>
            </a: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наличие обучающихся,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участвующих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в научных (интеллектуальных), творческих, спортивных мероприятиях, конкурсах, олимпиадах, соревнованиях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по направлению профессиональной деятельности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аттестуемого; представлены подтверждающие документы:  на региональном и/или всероссийском и международном уровнях – 3 балла;  на муниципальном уровне – 2 балла;  на уровне организации – 1 балл; 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представлены подтверждающие документы; 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целесообразно представить результаты в виде таблицы с указанием уровня соревнований, количества участников.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11560" y="620688"/>
            <a:ext cx="784887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7E0000"/>
                </a:solidFill>
                <a:latin typeface="Times New Roman" pitchFamily="18" charset="0"/>
                <a:cs typeface="Times New Roman" pitchFamily="18" charset="0"/>
              </a:rPr>
              <a:t>Критерий 2. </a:t>
            </a:r>
            <a:r>
              <a:rPr lang="ru-RU" sz="2000" dirty="0" smtClean="0">
                <a:solidFill>
                  <a:srgbClr val="7E0000"/>
                </a:solidFill>
                <a:latin typeface="Times New Roman" pitchFamily="18" charset="0"/>
                <a:cs typeface="Times New Roman" pitchFamily="18" charset="0"/>
              </a:rPr>
              <a:t>Результаты освоения обучающимися </a:t>
            </a:r>
          </a:p>
          <a:p>
            <a:pPr algn="ctr"/>
            <a:r>
              <a:rPr lang="ru-RU" sz="2000" dirty="0" smtClean="0">
                <a:solidFill>
                  <a:srgbClr val="7E0000"/>
                </a:solidFill>
                <a:latin typeface="Times New Roman" pitchFamily="18" charset="0"/>
                <a:cs typeface="Times New Roman" pitchFamily="18" charset="0"/>
              </a:rPr>
              <a:t>образовательных программ</a:t>
            </a:r>
            <a:endParaRPr lang="ru-RU" sz="2000" dirty="0">
              <a:solidFill>
                <a:srgbClr val="7E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2492896"/>
            <a:ext cx="756084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dirty="0" smtClean="0"/>
              <a:t>наличие обучающихся - </a:t>
            </a:r>
            <a:r>
              <a:rPr lang="ru-RU" b="1" dirty="0" smtClean="0"/>
              <a:t>победителей и/или призеров </a:t>
            </a:r>
            <a:r>
              <a:rPr lang="ru-RU" dirty="0" smtClean="0"/>
              <a:t>научных (интеллектуальных), творческих, спортивных олимпиад, конкурсов, фестивалей, соревнований:  </a:t>
            </a:r>
            <a:r>
              <a:rPr lang="ru-RU" b="1" dirty="0" smtClean="0"/>
              <a:t>по направлению профессиональной деятельности </a:t>
            </a:r>
            <a:r>
              <a:rPr lang="ru-RU" dirty="0" smtClean="0"/>
              <a:t>аттестуемого на региональном и/или всероссийском и международном уровнях – 3 балла;  по направлению профессиональной деятельности аттестуемого на муниципальном уровне – 2 балла;  на уровне организации – 1 балл; 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 представлены подтверждающие документы (таблицы, дипломы, грамоты и т.п.). 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611560" y="1484784"/>
            <a:ext cx="792088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2.5. 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Достижения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 обучающихся в олимпиадах, конкурсах, фестивалях, выставках и др.*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27584" y="404664"/>
            <a:ext cx="741682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7E0000"/>
                </a:solidFill>
                <a:latin typeface="Times New Roman" pitchFamily="18" charset="0"/>
                <a:cs typeface="Times New Roman" pitchFamily="18" charset="0"/>
              </a:rPr>
              <a:t>Критерий 2. </a:t>
            </a:r>
            <a:r>
              <a:rPr lang="ru-RU" sz="2000" dirty="0" smtClean="0">
                <a:solidFill>
                  <a:srgbClr val="7E0000"/>
                </a:solidFill>
                <a:latin typeface="Times New Roman" pitchFamily="18" charset="0"/>
                <a:cs typeface="Times New Roman" pitchFamily="18" charset="0"/>
              </a:rPr>
              <a:t>Результаты освоения обучающимися </a:t>
            </a:r>
          </a:p>
          <a:p>
            <a:pPr algn="ctr"/>
            <a:r>
              <a:rPr lang="ru-RU" sz="2000" dirty="0" smtClean="0">
                <a:solidFill>
                  <a:srgbClr val="7E0000"/>
                </a:solidFill>
                <a:latin typeface="Times New Roman" pitchFamily="18" charset="0"/>
                <a:cs typeface="Times New Roman" pitchFamily="18" charset="0"/>
              </a:rPr>
              <a:t>образовательных программ</a:t>
            </a:r>
            <a:endParaRPr lang="ru-RU" sz="2000" dirty="0">
              <a:solidFill>
                <a:srgbClr val="7E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332656"/>
            <a:ext cx="734481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7E0000"/>
                </a:solidFill>
                <a:latin typeface="Times New Roman" pitchFamily="18" charset="0"/>
                <a:cs typeface="Times New Roman" pitchFamily="18" charset="0"/>
              </a:rPr>
              <a:t>Критерий 3. </a:t>
            </a:r>
            <a:r>
              <a:rPr lang="ru-RU" sz="2000" dirty="0" smtClean="0">
                <a:solidFill>
                  <a:srgbClr val="7E0000"/>
                </a:solidFill>
                <a:latin typeface="Times New Roman" pitchFamily="18" charset="0"/>
                <a:cs typeface="Times New Roman" pitchFamily="18" charset="0"/>
              </a:rPr>
              <a:t>Непрерывный профессиональный рост</a:t>
            </a:r>
            <a:endParaRPr lang="ru-RU" sz="2000" dirty="0">
              <a:solidFill>
                <a:srgbClr val="7E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67544" y="1844824"/>
            <a:ext cx="7992888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dirty="0" smtClean="0"/>
              <a:t>активное самообразование и повышение квалификации (не менее 1 раза в 3 года) в </a:t>
            </a:r>
            <a:r>
              <a:rPr lang="ru-RU" dirty="0" err="1" smtClean="0"/>
              <a:t>межаттестационный</a:t>
            </a:r>
            <a:r>
              <a:rPr lang="ru-RU" dirty="0" smtClean="0"/>
              <a:t> период в соответствии с требованиями профессиональных стандартов, квалификационных справочников : </a:t>
            </a:r>
          </a:p>
          <a:p>
            <a:r>
              <a:rPr lang="ru-RU" dirty="0" smtClean="0"/>
              <a:t>- </a:t>
            </a:r>
            <a:r>
              <a:rPr lang="ru-RU" b="1" dirty="0" smtClean="0"/>
              <a:t>по теме </a:t>
            </a:r>
            <a:r>
              <a:rPr lang="ru-RU" dirty="0" smtClean="0"/>
              <a:t>(направлению) профессиональной деятельности (или проблемы профессионального проекта) – 3 балла; </a:t>
            </a:r>
          </a:p>
          <a:p>
            <a:r>
              <a:rPr lang="ru-RU" dirty="0" smtClean="0"/>
              <a:t>- </a:t>
            </a:r>
            <a:r>
              <a:rPr lang="ru-RU" b="1" dirty="0" smtClean="0"/>
              <a:t>по направлению </a:t>
            </a:r>
            <a:r>
              <a:rPr lang="ru-RU" dirty="0" smtClean="0"/>
              <a:t>профессиональной деятельности – 2 балла; </a:t>
            </a:r>
          </a:p>
          <a:p>
            <a:r>
              <a:rPr lang="ru-RU" dirty="0" smtClean="0"/>
              <a:t>- </a:t>
            </a:r>
            <a:r>
              <a:rPr lang="ru-RU" b="1" dirty="0" smtClean="0"/>
              <a:t>самообразование либо повышение квалификации </a:t>
            </a:r>
            <a:r>
              <a:rPr lang="ru-RU" dirty="0" smtClean="0"/>
              <a:t>(не менее 1 раза в 3 года) – 1 балл </a:t>
            </a:r>
          </a:p>
          <a:p>
            <a:endParaRPr lang="ru-RU" dirty="0" smtClean="0"/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 представлены документы (копии удостоверений об освоении дополнительных профессиональных программ повышения квалификации и переподготовки, стажировок в соответствии с должностью аттестуемого; сертификаты участия в семинарах, сводная таблица).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95536" y="1052736"/>
            <a:ext cx="828092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/>
              <a:t>3.1. Активное самообразование и темп повышения квалификации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339752" y="1556792"/>
            <a:ext cx="5976664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7E0000"/>
                </a:solidFill>
                <a:latin typeface="Times New Roman" pitchFamily="18" charset="0"/>
                <a:cs typeface="Times New Roman" pitchFamily="18" charset="0"/>
              </a:rPr>
              <a:t>Нормативная правовая база:</a:t>
            </a:r>
          </a:p>
          <a:p>
            <a:r>
              <a:rPr lang="ru-RU" sz="3200" b="1" dirty="0" smtClean="0">
                <a:solidFill>
                  <a:srgbClr val="7E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sz="2800" dirty="0" smtClean="0">
                <a:solidFill>
                  <a:srgbClr val="7E0000"/>
                </a:solidFill>
                <a:latin typeface="Times New Roman" pitchFamily="18" charset="0"/>
                <a:cs typeface="Times New Roman" pitchFamily="18" charset="0"/>
              </a:rPr>
              <a:t> •Приказ № 276</a:t>
            </a:r>
          </a:p>
          <a:p>
            <a:r>
              <a:rPr lang="ru-RU" sz="2800" dirty="0" smtClean="0">
                <a:solidFill>
                  <a:srgbClr val="7E0000"/>
                </a:solidFill>
                <a:latin typeface="Times New Roman" pitchFamily="18" charset="0"/>
                <a:cs typeface="Times New Roman" pitchFamily="18" charset="0"/>
              </a:rPr>
              <a:t> •Разъяснения к приказу № 276 </a:t>
            </a:r>
          </a:p>
          <a:p>
            <a:r>
              <a:rPr lang="ru-RU" sz="2800" dirty="0" smtClean="0">
                <a:solidFill>
                  <a:srgbClr val="7E0000"/>
                </a:solidFill>
                <a:latin typeface="Times New Roman" pitchFamily="18" charset="0"/>
                <a:cs typeface="Times New Roman" pitchFamily="18" charset="0"/>
              </a:rPr>
              <a:t> •Регламент работы АК </a:t>
            </a:r>
          </a:p>
          <a:p>
            <a:r>
              <a:rPr lang="ru-RU" sz="2800" dirty="0" smtClean="0">
                <a:solidFill>
                  <a:srgbClr val="7E0000"/>
                </a:solidFill>
                <a:latin typeface="Times New Roman" pitchFamily="18" charset="0"/>
                <a:cs typeface="Times New Roman" pitchFamily="18" charset="0"/>
              </a:rPr>
              <a:t>  (приказ НСО № 2969)</a:t>
            </a:r>
            <a:endParaRPr lang="ru-RU" sz="2800" dirty="0">
              <a:solidFill>
                <a:srgbClr val="7E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2564904"/>
            <a:ext cx="8064896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dirty="0" smtClean="0"/>
              <a:t> представлены публикации в официальных рецензируемых изданиях и/или выступления на мероприятиях: </a:t>
            </a:r>
          </a:p>
          <a:p>
            <a:r>
              <a:rPr lang="ru-RU" dirty="0" smtClean="0"/>
              <a:t> регионального и/или международного, всероссийского уровня – 3 балла; </a:t>
            </a:r>
          </a:p>
          <a:p>
            <a:r>
              <a:rPr lang="ru-RU" dirty="0" smtClean="0"/>
              <a:t>муниципального уровня – 2 балла; </a:t>
            </a:r>
          </a:p>
          <a:p>
            <a:r>
              <a:rPr lang="ru-RU" dirty="0" smtClean="0"/>
              <a:t> уровня организации – 1 балл; </a:t>
            </a:r>
          </a:p>
          <a:p>
            <a:r>
              <a:rPr lang="ru-RU" dirty="0" smtClean="0"/>
              <a:t> 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имеются подтверждающие документы (программы конференций, семинаров, протоколы заседаний МО, ссылки на сайты, </a:t>
            </a:r>
            <a:r>
              <a:rPr lang="ru-RU" dirty="0" err="1" smtClean="0"/>
              <a:t>скриншоты</a:t>
            </a:r>
            <a:r>
              <a:rPr lang="ru-RU" dirty="0" smtClean="0"/>
              <a:t> оглавлений сборников, ссылки на публикации, конспекты открытых уроков и т.п.) 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39552" y="332657"/>
            <a:ext cx="78488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7E0000"/>
                </a:solidFill>
                <a:latin typeface="Times New Roman" pitchFamily="18" charset="0"/>
                <a:cs typeface="Times New Roman" pitchFamily="18" charset="0"/>
              </a:rPr>
              <a:t>Критерий 3. </a:t>
            </a:r>
            <a:r>
              <a:rPr lang="ru-RU" dirty="0" smtClean="0">
                <a:solidFill>
                  <a:srgbClr val="7E0000"/>
                </a:solidFill>
                <a:latin typeface="Times New Roman" pitchFamily="18" charset="0"/>
                <a:cs typeface="Times New Roman" pitchFamily="18" charset="0"/>
              </a:rPr>
              <a:t>Непрерывный профессиональный рост</a:t>
            </a:r>
            <a:endParaRPr lang="ru-RU" dirty="0">
              <a:solidFill>
                <a:srgbClr val="7E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23528" y="980728"/>
            <a:ext cx="835292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3.2. </a:t>
            </a:r>
            <a:r>
              <a:rPr lang="ru-RU" b="1" dirty="0" smtClean="0"/>
              <a:t>Транслировани</a:t>
            </a:r>
            <a:r>
              <a:rPr lang="ru-RU" dirty="0" smtClean="0"/>
              <a:t>е в педагогических коллективах опыта </a:t>
            </a:r>
            <a:r>
              <a:rPr lang="ru-RU" b="1" dirty="0" smtClean="0"/>
              <a:t>практических результатов </a:t>
            </a:r>
            <a:r>
              <a:rPr lang="ru-RU" dirty="0" smtClean="0"/>
              <a:t>профессиональной деятельности аттестуемого, активное участие в работе методических объединений, других педагогических сообществ.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1268760"/>
            <a:ext cx="741682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3.3. 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Транслирование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 в педагогических коллективах опыта</a:t>
            </a:r>
          </a:p>
          <a:p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экспериментальной и инновационной деятельности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*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83568" y="404665"/>
            <a:ext cx="763284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7E0000"/>
                </a:solidFill>
                <a:latin typeface="Times New Roman" pitchFamily="18" charset="0"/>
                <a:cs typeface="Times New Roman" pitchFamily="18" charset="0"/>
              </a:rPr>
              <a:t>Критерий 3. </a:t>
            </a:r>
            <a:r>
              <a:rPr lang="ru-RU" dirty="0" smtClean="0">
                <a:solidFill>
                  <a:srgbClr val="7E0000"/>
                </a:solidFill>
                <a:latin typeface="Times New Roman" pitchFamily="18" charset="0"/>
                <a:cs typeface="Times New Roman" pitchFamily="18" charset="0"/>
              </a:rPr>
              <a:t>Непрерывный профессиональный рост</a:t>
            </a:r>
            <a:endParaRPr lang="ru-RU" dirty="0">
              <a:solidFill>
                <a:srgbClr val="7E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55576" y="2420888"/>
            <a:ext cx="7776864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представлены </a:t>
            </a:r>
            <a:r>
              <a:rPr lang="ru-RU" b="1" dirty="0" smtClean="0"/>
              <a:t>публикации</a:t>
            </a:r>
            <a:r>
              <a:rPr lang="ru-RU" dirty="0" smtClean="0"/>
              <a:t> в официальных рецензируемых изданиях и/или </a:t>
            </a:r>
            <a:r>
              <a:rPr lang="ru-RU" b="1" dirty="0" smtClean="0"/>
              <a:t>выступления</a:t>
            </a:r>
            <a:r>
              <a:rPr lang="ru-RU" dirty="0" smtClean="0"/>
              <a:t>, описывающие опыт и результаты </a:t>
            </a:r>
            <a:r>
              <a:rPr lang="ru-RU" b="1" dirty="0" smtClean="0"/>
              <a:t>инновационной и/или экспериментальной деятельности</a:t>
            </a:r>
            <a:r>
              <a:rPr lang="ru-RU" dirty="0" smtClean="0"/>
              <a:t>, на мероприятиях:</a:t>
            </a:r>
          </a:p>
          <a:p>
            <a:r>
              <a:rPr lang="ru-RU" dirty="0" smtClean="0"/>
              <a:t> регионального и/или международного, всероссийского уровня – 3 балла; </a:t>
            </a:r>
          </a:p>
          <a:p>
            <a:r>
              <a:rPr lang="ru-RU" dirty="0" smtClean="0"/>
              <a:t>муниципального уровня – 2 балла; </a:t>
            </a:r>
          </a:p>
          <a:p>
            <a:r>
              <a:rPr lang="ru-RU" dirty="0" smtClean="0"/>
              <a:t> уровня организации – 1 балл; </a:t>
            </a:r>
          </a:p>
          <a:p>
            <a:r>
              <a:rPr lang="ru-RU" dirty="0" smtClean="0"/>
              <a:t> имеются подтверждающие документы.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2420888"/>
            <a:ext cx="7992888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3 балла – </a:t>
            </a:r>
            <a:r>
              <a:rPr lang="ru-RU" b="1" dirty="0" smtClean="0"/>
              <a:t>результативное</a:t>
            </a:r>
            <a:r>
              <a:rPr lang="ru-RU" dirty="0" smtClean="0"/>
              <a:t> участие (победитель, призер) в профессиональных конкурсах не ниже </a:t>
            </a:r>
            <a:r>
              <a:rPr lang="ru-RU" b="1" dirty="0" smtClean="0"/>
              <a:t>муниципального</a:t>
            </a:r>
            <a:r>
              <a:rPr lang="ru-RU" dirty="0" smtClean="0"/>
              <a:t> уровня; </a:t>
            </a:r>
          </a:p>
          <a:p>
            <a:endParaRPr lang="ru-RU" dirty="0" smtClean="0"/>
          </a:p>
          <a:p>
            <a:r>
              <a:rPr lang="ru-RU" dirty="0" smtClean="0"/>
              <a:t> 2 балла – </a:t>
            </a:r>
            <a:r>
              <a:rPr lang="ru-RU" b="1" dirty="0" smtClean="0"/>
              <a:t>участие</a:t>
            </a:r>
            <a:r>
              <a:rPr lang="ru-RU" dirty="0" smtClean="0"/>
              <a:t> в профессиональных </a:t>
            </a:r>
            <a:r>
              <a:rPr lang="ru-RU" b="1" dirty="0" smtClean="0"/>
              <a:t>конкурсах не ниже регионального уровня</a:t>
            </a:r>
            <a:r>
              <a:rPr lang="ru-RU" dirty="0" smtClean="0"/>
              <a:t>; </a:t>
            </a:r>
          </a:p>
          <a:p>
            <a:r>
              <a:rPr lang="ru-RU" dirty="0" smtClean="0"/>
              <a:t> 1 балл – </a:t>
            </a:r>
            <a:r>
              <a:rPr lang="ru-RU" b="1" dirty="0" smtClean="0"/>
              <a:t>участие</a:t>
            </a:r>
            <a:r>
              <a:rPr lang="ru-RU" dirty="0" smtClean="0"/>
              <a:t> в профессиональных конкурсах </a:t>
            </a:r>
            <a:r>
              <a:rPr lang="ru-RU" b="1" dirty="0" smtClean="0"/>
              <a:t>муниципального уровня или уровня организации</a:t>
            </a:r>
            <a:r>
              <a:rPr lang="ru-RU" dirty="0" smtClean="0"/>
              <a:t>; </a:t>
            </a:r>
          </a:p>
          <a:p>
            <a:endParaRPr lang="ru-RU" dirty="0" smtClean="0"/>
          </a:p>
          <a:p>
            <a:r>
              <a:rPr lang="ru-RU" dirty="0" smtClean="0"/>
              <a:t> наличие подтверждающих документов (дипломы, грамоты профессиональных конкурсов с указанием их статуса, сводная таблица).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827584" y="1556793"/>
            <a:ext cx="727280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3.4. 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Участие в профессиональных конкурсах*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27584" y="476673"/>
            <a:ext cx="727280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7E0000"/>
                </a:solidFill>
                <a:latin typeface="Times New Roman" pitchFamily="18" charset="0"/>
                <a:cs typeface="Times New Roman" pitchFamily="18" charset="0"/>
              </a:rPr>
              <a:t>Критерий 3. </a:t>
            </a:r>
            <a:r>
              <a:rPr lang="ru-RU" dirty="0" smtClean="0">
                <a:solidFill>
                  <a:srgbClr val="7E0000"/>
                </a:solidFill>
                <a:latin typeface="Times New Roman" pitchFamily="18" charset="0"/>
                <a:cs typeface="Times New Roman" pitchFamily="18" charset="0"/>
              </a:rPr>
              <a:t>Непрерывный профессиональный рост</a:t>
            </a:r>
            <a:endParaRPr lang="ru-RU" dirty="0">
              <a:solidFill>
                <a:srgbClr val="7E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548681"/>
            <a:ext cx="763284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7E0000"/>
                </a:solidFill>
                <a:latin typeface="Times New Roman" pitchFamily="18" charset="0"/>
                <a:cs typeface="Times New Roman" pitchFamily="18" charset="0"/>
              </a:rPr>
              <a:t>Критерий 3. </a:t>
            </a:r>
            <a:r>
              <a:rPr lang="ru-RU" sz="2000" dirty="0" smtClean="0">
                <a:solidFill>
                  <a:srgbClr val="7E0000"/>
                </a:solidFill>
                <a:latin typeface="Times New Roman" pitchFamily="18" charset="0"/>
                <a:cs typeface="Times New Roman" pitchFamily="18" charset="0"/>
              </a:rPr>
              <a:t>Непрерывный профессиональный рост</a:t>
            </a:r>
            <a:endParaRPr lang="ru-RU" sz="2000" dirty="0">
              <a:solidFill>
                <a:srgbClr val="7E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67544" y="1988841"/>
            <a:ext cx="7992888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3 балла – аттестуемый </a:t>
            </a:r>
            <a:r>
              <a:rPr lang="ru-RU" b="1" dirty="0" smtClean="0"/>
              <a:t>является наставником </a:t>
            </a:r>
            <a:r>
              <a:rPr lang="ru-RU" dirty="0" smtClean="0"/>
              <a:t>молодых коллег и/или участвует в работе </a:t>
            </a:r>
            <a:r>
              <a:rPr lang="ru-RU" b="1" dirty="0" smtClean="0"/>
              <a:t>экспертных комиссий, жюри </a:t>
            </a:r>
            <a:r>
              <a:rPr lang="ru-RU" dirty="0" smtClean="0"/>
              <a:t>конкурсов не ниже регионального уровня и/или является руководителем методического объединения муниципального уровня и/или имеет грамоты, благодарности не ниже регионального уровня, положительные отзывы родителей, выпускников, коллег; </a:t>
            </a:r>
          </a:p>
          <a:p>
            <a:r>
              <a:rPr lang="ru-RU" dirty="0" smtClean="0"/>
              <a:t> 2 балла – аттестуемый участвует в работе экспертных комиссий, жюри конкурсов муниципального уровня и/или является руководителем методического объединения в образовательной организации и/или имеет грамоты, благодарности муниципального уровня, положительные отзывы родителей, выпускников, коллег; </a:t>
            </a:r>
          </a:p>
          <a:p>
            <a:r>
              <a:rPr lang="ru-RU" dirty="0" smtClean="0"/>
              <a:t> 1 балл – представлены только положительные отзывы родителей, выпускников, коллег, подтверждающие общественное признание профессионализма аттестуемого; </a:t>
            </a:r>
          </a:p>
          <a:p>
            <a:r>
              <a:rPr lang="ru-RU" dirty="0" smtClean="0"/>
              <a:t>представлены подтверждающие документы.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11560" y="1196752"/>
            <a:ext cx="784887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3.5. Общественное признание профессионализма аттестуемого</a:t>
            </a:r>
          </a:p>
          <a:p>
            <a:r>
              <a:rPr lang="ru-RU" dirty="0" smtClean="0"/>
              <a:t>участниками образовательных отношений.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flipH="1">
            <a:off x="4139951" y="332656"/>
            <a:ext cx="720079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800" dirty="0" smtClean="0">
                <a:solidFill>
                  <a:srgbClr val="FF6565"/>
                </a:solidFill>
                <a:latin typeface="Times New Roman" pitchFamily="18" charset="0"/>
                <a:cs typeface="Times New Roman" pitchFamily="18" charset="0"/>
              </a:rPr>
              <a:t>тема</a:t>
            </a:r>
            <a:endParaRPr lang="ru-RU" sz="8800" dirty="0">
              <a:solidFill>
                <a:srgbClr val="FF6565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403648" y="980728"/>
            <a:ext cx="640871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solidFill>
                  <a:srgbClr val="7E0000"/>
                </a:solidFill>
                <a:latin typeface="Times New Roman" pitchFamily="18" charset="0"/>
                <a:cs typeface="Times New Roman" pitchFamily="18" charset="0"/>
              </a:rPr>
              <a:t>Ресурсное</a:t>
            </a:r>
            <a:r>
              <a:rPr lang="ru-RU" sz="2800" dirty="0" smtClean="0">
                <a:solidFill>
                  <a:srgbClr val="7E0000"/>
                </a:solidFill>
                <a:latin typeface="Times New Roman" pitchFamily="18" charset="0"/>
                <a:cs typeface="Times New Roman" pitchFamily="18" charset="0"/>
              </a:rPr>
              <a:t>     обеспечение </a:t>
            </a:r>
            <a:endParaRPr lang="ru-RU" sz="2800" dirty="0">
              <a:solidFill>
                <a:srgbClr val="7E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187624" y="1484784"/>
            <a:ext cx="705678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solidFill>
                  <a:srgbClr val="7E0000"/>
                </a:solidFill>
              </a:rPr>
              <a:t>Программно-методические материалы </a:t>
            </a:r>
            <a:endParaRPr lang="ru-RU" sz="2400" dirty="0">
              <a:solidFill>
                <a:srgbClr val="7E0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971600" y="2060848"/>
            <a:ext cx="712879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solidFill>
                  <a:srgbClr val="7E0000"/>
                </a:solidFill>
                <a:latin typeface="Times New Roman" pitchFamily="18" charset="0"/>
                <a:cs typeface="Times New Roman" pitchFamily="18" charset="0"/>
              </a:rPr>
              <a:t>Совершенствование методов </a:t>
            </a:r>
            <a:endParaRPr lang="ru-RU" sz="2400" dirty="0">
              <a:solidFill>
                <a:srgbClr val="7E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67544" y="2564904"/>
            <a:ext cx="828092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solidFill>
                  <a:srgbClr val="7E0000"/>
                </a:solidFill>
                <a:latin typeface="Times New Roman" pitchFamily="18" charset="0"/>
                <a:cs typeface="Times New Roman" pitchFamily="18" charset="0"/>
              </a:rPr>
              <a:t>Использование современных образовательных технологий </a:t>
            </a:r>
            <a:endParaRPr lang="ru-RU" sz="2400" dirty="0">
              <a:solidFill>
                <a:srgbClr val="7E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95536" y="3717032"/>
            <a:ext cx="835292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solidFill>
                  <a:srgbClr val="7E0000"/>
                </a:solidFill>
                <a:latin typeface="Times New Roman" pitchFamily="18" charset="0"/>
                <a:cs typeface="Times New Roman" pitchFamily="18" charset="0"/>
              </a:rPr>
              <a:t>Активное самообразование и темп повышения квалификации</a:t>
            </a:r>
            <a:endParaRPr lang="ru-RU" sz="2400" dirty="0">
              <a:solidFill>
                <a:srgbClr val="7E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55576" y="4293096"/>
            <a:ext cx="784887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>
                <a:solidFill>
                  <a:srgbClr val="7E0000"/>
                </a:solidFill>
                <a:latin typeface="Times New Roman" pitchFamily="18" charset="0"/>
                <a:cs typeface="Times New Roman" pitchFamily="18" charset="0"/>
              </a:rPr>
              <a:t>Транслирование  </a:t>
            </a:r>
            <a:r>
              <a:rPr lang="ru-RU" sz="2400" dirty="0" smtClean="0">
                <a:solidFill>
                  <a:srgbClr val="7E0000"/>
                </a:solidFill>
                <a:latin typeface="Times New Roman" pitchFamily="18" charset="0"/>
                <a:cs typeface="Times New Roman" pitchFamily="18" charset="0"/>
              </a:rPr>
              <a:t>опыта</a:t>
            </a:r>
            <a:r>
              <a:rPr lang="ru-RU" sz="2800" dirty="0" smtClean="0">
                <a:solidFill>
                  <a:srgbClr val="7E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800" dirty="0">
              <a:solidFill>
                <a:srgbClr val="7E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763688" y="4869160"/>
            <a:ext cx="576064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7E0000"/>
                </a:solidFill>
                <a:latin typeface="Times New Roman" pitchFamily="18" charset="0"/>
                <a:cs typeface="Times New Roman" pitchFamily="18" charset="0"/>
              </a:rPr>
              <a:t>Участие в профессиональных конкурсах</a:t>
            </a:r>
            <a:endParaRPr lang="ru-RU" sz="2400" dirty="0">
              <a:solidFill>
                <a:srgbClr val="7E0000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555776" y="3212976"/>
            <a:ext cx="426572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7E0000"/>
                </a:solidFill>
                <a:latin typeface="Times New Roman" pitchFamily="18" charset="0"/>
                <a:cs typeface="Times New Roman" pitchFamily="18" charset="0"/>
              </a:rPr>
              <a:t>Достижения обучающихся </a:t>
            </a:r>
            <a:endParaRPr lang="ru-RU" sz="2400" dirty="0">
              <a:solidFill>
                <a:srgbClr val="7E0000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331640" y="548680"/>
            <a:ext cx="705678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7E0000"/>
                </a:solidFill>
                <a:latin typeface="Times New Roman" pitchFamily="18" charset="0"/>
                <a:cs typeface="Times New Roman" pitchFamily="18" charset="0"/>
              </a:rPr>
              <a:t> Цели и задачи профессиональной деятельности </a:t>
            </a:r>
            <a:endParaRPr lang="ru-RU" sz="2400" dirty="0">
              <a:solidFill>
                <a:srgbClr val="7E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619672" y="1340768"/>
            <a:ext cx="7200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Считать уровень профессиональной деятельности, ее результативность соответствующими: </a:t>
            </a: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691680" y="620688"/>
            <a:ext cx="669674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7E0000"/>
                </a:solidFill>
                <a:latin typeface="Times New Roman" pitchFamily="18" charset="0"/>
                <a:cs typeface="Times New Roman" pitchFamily="18" charset="0"/>
              </a:rPr>
              <a:t>Выводы экспертного заключения</a:t>
            </a:r>
            <a:r>
              <a:rPr lang="ru-RU" b="1" dirty="0" smtClean="0"/>
              <a:t> </a:t>
            </a:r>
            <a:endParaRPr lang="ru-RU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979712" y="2420888"/>
            <a:ext cx="669674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первой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квалификационной категории, если по результатам экспертизы педагогический работник набрал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18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– 29 баллов, </a:t>
            </a:r>
          </a:p>
          <a:p>
            <a:pPr>
              <a:buFont typeface="Arial" pitchFamily="34" charset="0"/>
              <a:buChar char="•"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высшей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квалификационной категории – от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30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баллов и выше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при наличии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не менее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9-ти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баллов по обязательным для высшей категории показателям, которые в заключении выделены курсивом.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980728"/>
            <a:ext cx="8496944" cy="55707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Описывайте СВОИ результаты, а не общие положения. </a:t>
            </a:r>
          </a:p>
          <a:p>
            <a:pPr>
              <a:buFont typeface="Arial" pitchFamily="34" charset="0"/>
              <a:buChar char="•"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Кратко, но ёмко! </a:t>
            </a:r>
          </a:p>
          <a:p>
            <a:pPr>
              <a:buFont typeface="Arial" pitchFamily="34" charset="0"/>
              <a:buChar char="•"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Материалы должны 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соответствовать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указанной в заявлении 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специализации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(иностранный язык, информатика и др.). </a:t>
            </a:r>
          </a:p>
          <a:p>
            <a:pPr>
              <a:buFont typeface="Arial" pitchFamily="34" charset="0"/>
              <a:buChar char="•"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Не перегружайте приложения: если документов много (дипломов, сертификатов, грамот и т.п.), лучше сделать таблицу и заверить у руководителя организации. </a:t>
            </a:r>
          </a:p>
          <a:p>
            <a:pPr>
              <a:buFont typeface="Arial" pitchFamily="34" charset="0"/>
              <a:buChar char="•"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После заполнения заявления 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проверьте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все приложенные материалы и тексты (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ошибки, описки, повторы, </a:t>
            </a:r>
            <a:r>
              <a:rPr lang="ru-RU" sz="2200" b="1" dirty="0" err="1" smtClean="0">
                <a:latin typeface="Times New Roman" pitchFamily="18" charset="0"/>
                <a:cs typeface="Times New Roman" pitchFamily="18" charset="0"/>
              </a:rPr>
              <a:t>пикселизация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и т.п.), 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работу ссылок и указанных сайтов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buFont typeface="Arial" pitchFamily="34" charset="0"/>
              <a:buChar char="•"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Можно приложить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скриншоты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страниц сайтов с нужными материалами. </a:t>
            </a:r>
          </a:p>
          <a:p>
            <a:pPr>
              <a:buFont typeface="Arial" pitchFamily="34" charset="0"/>
              <a:buChar char="•"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Файлы приложений 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называйте адекватно содержанию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урок_Праздники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программа_Английский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язык 6,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грамота_Минобр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., удостоверение ПК 2021 и т.п.). </a:t>
            </a:r>
          </a:p>
          <a:p>
            <a:pPr>
              <a:buFont typeface="Arial" pitchFamily="34" charset="0"/>
              <a:buChar char="•"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Заполняйте все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показатели независимо от заявленной категории.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339752" y="332656"/>
            <a:ext cx="43204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7E0000"/>
                </a:solidFill>
                <a:latin typeface="Times New Roman" pitchFamily="18" charset="0"/>
                <a:cs typeface="Times New Roman" pitchFamily="18" charset="0"/>
              </a:rPr>
              <a:t>Общие рекомендации</a:t>
            </a:r>
            <a:endParaRPr lang="ru-RU" sz="2800" b="1" dirty="0">
              <a:solidFill>
                <a:srgbClr val="7E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1196753"/>
            <a:ext cx="734481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Оригиналы документов (грамоты, сертификаты, титульные листы программ и методичек), имеющие подпись (в случае необходимости печать) удостоверяющего лица выдавшего или рецензирующего документ заверять у руководителя не нужно. Сканируем оригинал, в цвете (чтобы было видно синюю подпись/печать). Таблицы, рабочие программы, аналитические данные, перечни, отображающие значимые результаты работы, и не имеющие визы, нужно заверять у руководителя и сканировать. ДЕЛАТЬ КОПИИ И ЗАВЕРЯТЬ ИХ – НЕ НУЖНО!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339752" y="476672"/>
            <a:ext cx="439248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7E0000"/>
                </a:solidFill>
                <a:latin typeface="Times New Roman" pitchFamily="18" charset="0"/>
                <a:cs typeface="Times New Roman" pitchFamily="18" charset="0"/>
              </a:rPr>
              <a:t>Общие рекомендации</a:t>
            </a:r>
            <a:endParaRPr lang="ru-RU" sz="2800" b="1" dirty="0">
              <a:solidFill>
                <a:srgbClr val="7E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3567" y="1916832"/>
            <a:ext cx="756084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solidFill>
                  <a:srgbClr val="7E0000"/>
                </a:solidFill>
              </a:rPr>
              <a:t>Александрова Надежда Владимировна</a:t>
            </a:r>
          </a:p>
          <a:p>
            <a:pPr algn="ctr"/>
            <a:r>
              <a:rPr lang="ru-RU" sz="2400" dirty="0" smtClean="0">
                <a:solidFill>
                  <a:srgbClr val="7E0000"/>
                </a:solidFill>
              </a:rPr>
              <a:t>председатель аттестационной комиссии </a:t>
            </a:r>
          </a:p>
          <a:p>
            <a:pPr algn="ctr"/>
            <a:r>
              <a:rPr lang="ru-RU" sz="2400" dirty="0" smtClean="0">
                <a:solidFill>
                  <a:srgbClr val="7E0000"/>
                </a:solidFill>
              </a:rPr>
              <a:t>учителей, преподавателей ИЯ НСО</a:t>
            </a:r>
          </a:p>
          <a:p>
            <a:pPr algn="ctr"/>
            <a:endParaRPr lang="ru-RU" sz="2400" dirty="0" smtClean="0">
              <a:solidFill>
                <a:srgbClr val="7E0000"/>
              </a:solidFill>
            </a:endParaRPr>
          </a:p>
          <a:p>
            <a:pPr algn="ctr"/>
            <a:r>
              <a:rPr lang="en-US" sz="2400" dirty="0" smtClean="0">
                <a:solidFill>
                  <a:srgbClr val="7E0000"/>
                </a:solidFill>
              </a:rPr>
              <a:t>nadyaleksa23@gmail.com</a:t>
            </a:r>
          </a:p>
          <a:p>
            <a:pPr algn="ctr"/>
            <a:endParaRPr lang="ru-RU" sz="2400" dirty="0">
              <a:solidFill>
                <a:srgbClr val="7E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l="8021" t="3563" r="6750" b="6068"/>
          <a:stretch>
            <a:fillRect/>
          </a:stretch>
        </p:blipFill>
        <p:spPr bwMode="auto">
          <a:xfrm>
            <a:off x="323528" y="1052736"/>
            <a:ext cx="8424936" cy="53285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2411760" y="260648"/>
            <a:ext cx="446449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https://att.edu54.ru</a:t>
            </a:r>
            <a:endParaRPr lang="ru-RU" sz="32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" name="Прямая со стрелкой 4"/>
          <p:cNvCxnSpPr/>
          <p:nvPr/>
        </p:nvCxnSpPr>
        <p:spPr>
          <a:xfrm>
            <a:off x="5580112" y="1556792"/>
            <a:ext cx="432048" cy="43204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/>
          <p:nvPr/>
        </p:nvCxnSpPr>
        <p:spPr>
          <a:xfrm>
            <a:off x="5580112" y="5445224"/>
            <a:ext cx="432048" cy="50405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31640" y="4293096"/>
            <a:ext cx="604867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https://att.edu54.ru</a:t>
            </a:r>
            <a:endParaRPr lang="ru-RU" sz="32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27584" y="3068960"/>
            <a:ext cx="748883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Подача в двух форматах запрещена. Нужно выбрать один из вариантов. В приоритете электронный формат.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55576" y="5373216"/>
            <a:ext cx="748883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АИС </a:t>
            </a:r>
          </a:p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«Аттестация педагогических работников Новосибирской области»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987824" y="476672"/>
            <a:ext cx="316835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solidFill>
                  <a:srgbClr val="7E0000"/>
                </a:solidFill>
                <a:latin typeface="Times New Roman" pitchFamily="18" charset="0"/>
                <a:cs typeface="Times New Roman" pitchFamily="18" charset="0"/>
              </a:rPr>
              <a:t>Выбор формата подачи заявления и аттестационных материалов</a:t>
            </a:r>
            <a:endParaRPr lang="ru-RU" sz="2400" dirty="0">
              <a:solidFill>
                <a:srgbClr val="7E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" name="Прямая со стрелкой 6"/>
          <p:cNvCxnSpPr/>
          <p:nvPr/>
        </p:nvCxnSpPr>
        <p:spPr>
          <a:xfrm flipH="1">
            <a:off x="2267744" y="1124744"/>
            <a:ext cx="792088" cy="792088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>
            <a:off x="6084168" y="1196752"/>
            <a:ext cx="720080" cy="792088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1187624" y="1988840"/>
            <a:ext cx="17990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Бумажный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084168" y="1988840"/>
            <a:ext cx="23277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Электронный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404665"/>
            <a:ext cx="784887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7E0000"/>
                </a:solidFill>
                <a:latin typeface="Times New Roman" pitchFamily="18" charset="0"/>
                <a:cs typeface="Times New Roman" pitchFamily="18" charset="0"/>
              </a:rPr>
              <a:t>Критерий 1. </a:t>
            </a:r>
            <a:r>
              <a:rPr lang="ru-RU" sz="2000" dirty="0" smtClean="0">
                <a:solidFill>
                  <a:srgbClr val="7E0000"/>
                </a:solidFill>
                <a:latin typeface="Times New Roman" pitchFamily="18" charset="0"/>
                <a:cs typeface="Times New Roman" pitchFamily="18" charset="0"/>
              </a:rPr>
              <a:t>Вклад аттестуемого в повышение качества проектирования и реализации образовательного процесса</a:t>
            </a:r>
          </a:p>
          <a:p>
            <a:pPr algn="ctr"/>
            <a:endParaRPr lang="ru-RU" sz="2000" dirty="0">
              <a:solidFill>
                <a:srgbClr val="7E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11560" y="1340768"/>
            <a:ext cx="799288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/>
              <a:t>1.1. Обоснованность </a:t>
            </a:r>
            <a:r>
              <a:rPr lang="ru-RU" sz="2000" b="1" dirty="0" smtClean="0"/>
              <a:t>актуальности темы </a:t>
            </a:r>
            <a:r>
              <a:rPr lang="ru-RU" sz="2000" dirty="0" smtClean="0"/>
              <a:t>(направления)</a:t>
            </a:r>
          </a:p>
          <a:p>
            <a:r>
              <a:rPr lang="ru-RU" sz="2000" dirty="0" smtClean="0"/>
              <a:t>профессиональной деятельности (или проблемы профессионального проекта)</a:t>
            </a:r>
            <a:endParaRPr lang="ru-RU" sz="20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39552" y="2492896"/>
            <a:ext cx="799288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000" dirty="0" smtClean="0"/>
              <a:t> </a:t>
            </a:r>
            <a:r>
              <a:rPr lang="ru-RU" sz="2000" b="1" dirty="0" smtClean="0"/>
              <a:t>тема</a:t>
            </a:r>
            <a:r>
              <a:rPr lang="ru-RU" sz="2000" dirty="0" smtClean="0"/>
              <a:t> (направления), </a:t>
            </a:r>
            <a:r>
              <a:rPr lang="ru-RU" sz="2000" b="1" dirty="0" smtClean="0"/>
              <a:t>цели и задачи </a:t>
            </a:r>
            <a:r>
              <a:rPr lang="ru-RU" sz="2000" dirty="0" smtClean="0"/>
              <a:t>профессиональной деятельности (или проблемы профессионального проекта) должны быть </a:t>
            </a:r>
            <a:r>
              <a:rPr lang="ru-RU" sz="2000" b="1" dirty="0" smtClean="0"/>
              <a:t>согласованы </a:t>
            </a:r>
            <a:r>
              <a:rPr lang="ru-RU" sz="2000" dirty="0" smtClean="0"/>
              <a:t>между собой; 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/>
              <a:t> цели и задачи </a:t>
            </a:r>
            <a:r>
              <a:rPr lang="ru-RU" sz="2000" b="1" dirty="0" smtClean="0"/>
              <a:t>не</a:t>
            </a:r>
            <a:r>
              <a:rPr lang="ru-RU" sz="2000" dirty="0" smtClean="0"/>
              <a:t> должны </a:t>
            </a:r>
            <a:r>
              <a:rPr lang="ru-RU" sz="2000" b="1" dirty="0" smtClean="0"/>
              <a:t>повторять </a:t>
            </a:r>
            <a:r>
              <a:rPr lang="ru-RU" sz="2000" dirty="0" smtClean="0"/>
              <a:t>общие цели и задачи обучения предмету из примерных рабочих программ; 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/>
              <a:t>задачи </a:t>
            </a:r>
            <a:r>
              <a:rPr lang="ru-RU" sz="2000" b="1" dirty="0" smtClean="0"/>
              <a:t>конкретизируют</a:t>
            </a:r>
            <a:r>
              <a:rPr lang="ru-RU" sz="2000" dirty="0" smtClean="0"/>
              <a:t> достижение целей, а не являются дополнительными; 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/>
              <a:t> обоснование актуальности включает в себя </a:t>
            </a:r>
            <a:r>
              <a:rPr lang="ru-RU" sz="2000" b="1" dirty="0" smtClean="0"/>
              <a:t>ссылки на нормативные документы</a:t>
            </a:r>
            <a:r>
              <a:rPr lang="ru-RU" sz="2000" dirty="0" smtClean="0"/>
              <a:t>; 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/>
              <a:t> обоснование актуальности включает в себя </a:t>
            </a:r>
            <a:r>
              <a:rPr lang="ru-RU" sz="2000" b="1" dirty="0" smtClean="0"/>
              <a:t>анализ особенностей образовательной организации и обучающихся</a:t>
            </a:r>
            <a:r>
              <a:rPr lang="ru-RU" sz="2000" dirty="0" smtClean="0"/>
              <a:t>.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395536" y="141249"/>
            <a:ext cx="8136904" cy="65556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Тема :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Внедрение активных и интерактивных методов обучения  с целью повышения качества образования в ходе реализации ФГОС НОО и ООО.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Цель  профессиональной деятельности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: создание условий, способствующих повышению качества образования, достижению новых предметных,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метапредметных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и личностных результатов обучающимися через применение активных и интерактивных методов обучения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Задачи 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профессиональной деятельности, обеспечивающие достижение цели: 1. Содействовать повышению мотивации школьников к изучению  английского языка, стимулировать их лингвистическую активность через применение АМО и современных информационных технологий, разнообразие форм учебной и внеурочной деятельности.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2. Обеспечить обучающимся возможность самостоятельно ставить учебные цели, искать и использовать необходимые средства и способы их достижения, контролировать,  оценивать процесс и результаты деятельности.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3. Формировать единую систему оценки предметных и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метапредметных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результатов деятельности обучающихся.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4. Развивать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социокультурную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компетентность обучающихся как готовность и способность к социальному  взаимодействию в разных жизненных сферах.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1"/>
          <p:cNvSpPr>
            <a:spLocks noChangeArrowheads="1"/>
          </p:cNvSpPr>
          <p:nvPr/>
        </p:nvSpPr>
        <p:spPr bwMode="auto">
          <a:xfrm>
            <a:off x="539552" y="689972"/>
            <a:ext cx="7992888" cy="5355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Тема профессиональной деятельности  : </a:t>
            </a:r>
            <a:r>
              <a:rPr kumimoji="0" lang="ru-RU" b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«Формирование межкультурной компетенции на уроках английского языка».</a:t>
            </a:r>
            <a:endParaRPr kumimoji="0" lang="ru-RU" b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Цель   профессиональной деятельности в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межаттестационный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период в соответствии с выбранной темой: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упорядоченное и систематизированное обучение английскому языку как средству общения в условиях моделируемой на учебных задачах речевой деятельности, включающей экстралингвистическую деятельность, систему речевого общения, системное соотношение родного и английского языков, их сознательно-сопоставительный анализ при изучении грамматического строя языка. 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Задачи  профессиональной деятельности,  обеспечивающие достижение цели: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	Достичь  стабильно положительного результата в обучении учащихся устному и письменному общению на английском языке;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2.	</a:t>
            </a:r>
            <a:r>
              <a:rPr lang="ru-RU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етальное изучить и внедрение в повседневную работу новейших методик и технологий развивающего обучения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3.	Расширение и активизировать использования разнообразных приёмов и методов внеклассных форм работы для повышения интереса школьников к изучению английского языка, развития их межкультурной компетентности.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404665"/>
            <a:ext cx="784887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7E0000"/>
                </a:solidFill>
                <a:latin typeface="Times New Roman" pitchFamily="18" charset="0"/>
                <a:cs typeface="Times New Roman" pitchFamily="18" charset="0"/>
              </a:rPr>
              <a:t>Критерий 1. </a:t>
            </a:r>
            <a:r>
              <a:rPr lang="ru-RU" sz="2000" dirty="0" smtClean="0">
                <a:solidFill>
                  <a:srgbClr val="7E0000"/>
                </a:solidFill>
                <a:latin typeface="Times New Roman" pitchFamily="18" charset="0"/>
                <a:cs typeface="Times New Roman" pitchFamily="18" charset="0"/>
              </a:rPr>
              <a:t>Вклад аттестуемого в повышение качества проектирования и реализации образовательного процесса</a:t>
            </a:r>
          </a:p>
          <a:p>
            <a:pPr algn="ctr"/>
            <a:endParaRPr lang="ru-RU" sz="2000" dirty="0">
              <a:solidFill>
                <a:srgbClr val="7E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11560" y="1340768"/>
            <a:ext cx="799288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/>
              <a:t>1.1. Обоснованность </a:t>
            </a:r>
            <a:r>
              <a:rPr lang="ru-RU" sz="2000" b="1" dirty="0" smtClean="0"/>
              <a:t>актуальности темы </a:t>
            </a:r>
            <a:r>
              <a:rPr lang="ru-RU" sz="2000" dirty="0" smtClean="0"/>
              <a:t>(направления)</a:t>
            </a:r>
          </a:p>
          <a:p>
            <a:r>
              <a:rPr lang="ru-RU" sz="2000" dirty="0" smtClean="0"/>
              <a:t>профессиональной деятельности (или проблемы профессионального проекта)</a:t>
            </a:r>
            <a:endParaRPr lang="ru-RU" sz="20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39552" y="2492896"/>
            <a:ext cx="7992888" cy="37240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000" dirty="0" smtClean="0"/>
              <a:t> </a:t>
            </a:r>
            <a:r>
              <a:rPr lang="ru-RU" sz="1600" b="1" dirty="0" smtClean="0"/>
              <a:t>тема</a:t>
            </a:r>
            <a:r>
              <a:rPr lang="ru-RU" sz="1600" dirty="0" smtClean="0"/>
              <a:t> (направления), </a:t>
            </a:r>
            <a:r>
              <a:rPr lang="ru-RU" sz="1600" b="1" dirty="0" smtClean="0"/>
              <a:t>цели и задачи </a:t>
            </a:r>
            <a:r>
              <a:rPr lang="ru-RU" sz="1600" dirty="0" smtClean="0"/>
              <a:t>профессиональной деятельности (или проблемы профессионального проекта) должны быть </a:t>
            </a:r>
            <a:r>
              <a:rPr lang="ru-RU" sz="1600" b="1" dirty="0" smtClean="0"/>
              <a:t>согласованы </a:t>
            </a:r>
            <a:r>
              <a:rPr lang="ru-RU" sz="1600" dirty="0" smtClean="0"/>
              <a:t>между собой; </a:t>
            </a:r>
          </a:p>
          <a:p>
            <a:pPr>
              <a:buFont typeface="Arial" pitchFamily="34" charset="0"/>
              <a:buChar char="•"/>
            </a:pPr>
            <a:r>
              <a:rPr lang="ru-RU" sz="1600" dirty="0" smtClean="0"/>
              <a:t> цели и задачи </a:t>
            </a:r>
            <a:r>
              <a:rPr lang="ru-RU" sz="1600" b="1" dirty="0" smtClean="0"/>
              <a:t>не</a:t>
            </a:r>
            <a:r>
              <a:rPr lang="ru-RU" sz="1600" dirty="0" smtClean="0"/>
              <a:t> должны </a:t>
            </a:r>
            <a:r>
              <a:rPr lang="ru-RU" sz="1600" b="1" dirty="0" smtClean="0"/>
              <a:t>повторять </a:t>
            </a:r>
            <a:r>
              <a:rPr lang="ru-RU" sz="1600" dirty="0" smtClean="0"/>
              <a:t>общие цели и задачи обучения предмету из примерных рабочих программ; </a:t>
            </a:r>
          </a:p>
          <a:p>
            <a:pPr>
              <a:buFont typeface="Arial" pitchFamily="34" charset="0"/>
              <a:buChar char="•"/>
            </a:pPr>
            <a:r>
              <a:rPr lang="ru-RU" sz="1600" dirty="0" smtClean="0"/>
              <a:t>задачи </a:t>
            </a:r>
            <a:r>
              <a:rPr lang="ru-RU" sz="1600" b="1" dirty="0" smtClean="0"/>
              <a:t>конкретизируют</a:t>
            </a:r>
            <a:r>
              <a:rPr lang="ru-RU" sz="1600" dirty="0" smtClean="0"/>
              <a:t> достижение целей, а не являются дополнительными; 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/>
              <a:t> обоснование актуальности включает в себя </a:t>
            </a:r>
            <a:r>
              <a:rPr lang="ru-RU" sz="2400" b="1" dirty="0" smtClean="0"/>
              <a:t>ссылки на нормативные документы</a:t>
            </a:r>
            <a:r>
              <a:rPr lang="ru-RU" sz="2400" dirty="0" smtClean="0"/>
              <a:t>; 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/>
              <a:t> обоснование актуальности включает в себя </a:t>
            </a:r>
            <a:r>
              <a:rPr lang="ru-RU" sz="2400" b="1" dirty="0" smtClean="0"/>
              <a:t>анализ особенностей образовательной организации и обучающихся</a:t>
            </a:r>
            <a:r>
              <a:rPr lang="ru-RU" sz="2400" dirty="0" smtClean="0"/>
              <a:t>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2" y="332656"/>
            <a:ext cx="705678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7E0000"/>
                </a:solidFill>
                <a:latin typeface="Times New Roman" pitchFamily="18" charset="0"/>
                <a:cs typeface="Times New Roman" pitchFamily="18" charset="0"/>
              </a:rPr>
              <a:t>Критерий 1. </a:t>
            </a:r>
            <a:r>
              <a:rPr lang="ru-RU" sz="2000" dirty="0" smtClean="0">
                <a:solidFill>
                  <a:srgbClr val="7E0000"/>
                </a:solidFill>
                <a:latin typeface="Times New Roman" pitchFamily="18" charset="0"/>
                <a:cs typeface="Times New Roman" pitchFamily="18" charset="0"/>
              </a:rPr>
              <a:t>Вклад аттестуемого в повышение качества проектирования и реализации образовательного процесса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95536" y="1124744"/>
            <a:ext cx="820891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1.2. Ресурсное обеспечение профессиональной деятельности (или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реализации профессионального проекта) в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межаттестационный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период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95536" y="1916832"/>
            <a:ext cx="8352928" cy="4545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ресурсное обеспечение должно быть представлено по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трем компонентам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 аспекте заявленных темы (направлений), целей и задач профессиональной деятельности (или реализации профессионального проекта) в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межаттестационный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период и в соответствии с ФГОС; </a:t>
            </a:r>
          </a:p>
          <a:p>
            <a:pPr>
              <a:buFont typeface="Arial" pitchFamily="34" charset="0"/>
              <a:buChar char="•"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программно-методическое сопровождение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: рабочие программы учебных предметов, курсов внеурочной деятельности (целиком или ссылки на размещение, можно с рецензиями), список используемых УМК с обоснованием, список используемых учебных пособий; 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материально-техническое сопровождение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: описание возможностей кабинета, наличие компьютерного оборудования, можно приложить паспорт кабинета; 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информационное обеспечение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: информационные стенды, список используемых в работе сайтов и порталов; 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имеются подтверждающие документы.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984</TotalTime>
  <Words>2433</Words>
  <Application>Microsoft Office PowerPoint</Application>
  <PresentationFormat>Экран (4:3)</PresentationFormat>
  <Paragraphs>186</Paragraphs>
  <Slides>28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29" baseType="lpstr">
      <vt:lpstr>Эркер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Надежда</dc:creator>
  <cp:lastModifiedBy>Надежда</cp:lastModifiedBy>
  <cp:revision>124</cp:revision>
  <dcterms:created xsi:type="dcterms:W3CDTF">2022-01-06T09:06:07Z</dcterms:created>
  <dcterms:modified xsi:type="dcterms:W3CDTF">2022-01-14T05:05:52Z</dcterms:modified>
</cp:coreProperties>
</file>