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8" r:id="rId9"/>
    <p:sldId id="264" r:id="rId10"/>
    <p:sldId id="289" r:id="rId11"/>
    <p:sldId id="265" r:id="rId12"/>
    <p:sldId id="266" r:id="rId13"/>
    <p:sldId id="290" r:id="rId14"/>
    <p:sldId id="267" r:id="rId15"/>
    <p:sldId id="291" r:id="rId16"/>
    <p:sldId id="268" r:id="rId17"/>
    <p:sldId id="292" r:id="rId18"/>
    <p:sldId id="270" r:id="rId19"/>
    <p:sldId id="293" r:id="rId20"/>
    <p:sldId id="271" r:id="rId21"/>
    <p:sldId id="272" r:id="rId22"/>
    <p:sldId id="273" r:id="rId23"/>
    <p:sldId id="274" r:id="rId24"/>
    <p:sldId id="276" r:id="rId25"/>
    <p:sldId id="275" r:id="rId26"/>
    <p:sldId id="298" r:id="rId27"/>
    <p:sldId id="280" r:id="rId28"/>
    <p:sldId id="282" r:id="rId29"/>
    <p:sldId id="294" r:id="rId30"/>
    <p:sldId id="286" r:id="rId31"/>
    <p:sldId id="295" r:id="rId32"/>
    <p:sldId id="287" r:id="rId33"/>
    <p:sldId id="296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517F1-92B4-4E17-BC3E-1E86127C79AD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D07CBA-9565-47F0-91D5-19C10B0A702F}">
      <dgm:prSet phldrT="[Текст]" custT="1"/>
      <dgm:spPr/>
      <dgm:t>
        <a:bodyPr anchor="t"/>
        <a:lstStyle/>
        <a:p>
          <a:r>
            <a:rPr lang="ru-RU" sz="1800" b="1" dirty="0" smtClean="0"/>
            <a:t>уровень </a:t>
          </a:r>
          <a:r>
            <a:rPr lang="ru-RU" sz="1800" b="1" dirty="0" smtClean="0"/>
            <a:t>освоения </a:t>
          </a:r>
          <a:r>
            <a:rPr lang="ru-RU" sz="1800" b="1" dirty="0" smtClean="0"/>
            <a:t>обучающимися образовательных программ</a:t>
          </a:r>
          <a:endParaRPr lang="ru-RU" sz="1800" b="1" dirty="0"/>
        </a:p>
      </dgm:t>
    </dgm:pt>
    <dgm:pt modelId="{10663831-8F7F-430F-8E15-635E42E2D0A8}" type="parTrans" cxnId="{4864EA16-92E2-49B6-9101-90202897EDDF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8F8ABC3B-6633-4367-984E-1EDFCEE4A840}" type="sibTrans" cxnId="{4864EA16-92E2-49B6-9101-90202897EDDF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4624DA8D-2181-43A7-A6A6-919FD1836D5F}">
      <dgm:prSet phldrT="[Текст]" custT="1"/>
      <dgm:spPr/>
      <dgm:t>
        <a:bodyPr/>
        <a:lstStyle/>
        <a:p>
          <a:r>
            <a:rPr lang="ru-RU" sz="1800" b="1" dirty="0" smtClean="0"/>
            <a:t>совершенствование </a:t>
          </a:r>
          <a:r>
            <a:rPr lang="ru-RU" sz="1800" b="1" dirty="0" smtClean="0"/>
            <a:t>методов обучения и воспитания, разработка программно-методической  документации</a:t>
          </a:r>
          <a:endParaRPr lang="ru-RU" sz="1800" b="1" dirty="0"/>
        </a:p>
      </dgm:t>
    </dgm:pt>
    <dgm:pt modelId="{E8AF450F-D290-48DD-A722-C17A18A6C433}" type="parTrans" cxnId="{7DF4FE9C-40D1-4521-A27C-01152B39E14F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0B0AAC1F-C1E0-4BFD-9027-CECAFA67F1C8}" type="sibTrans" cxnId="{7DF4FE9C-40D1-4521-A27C-01152B39E14F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BAC65AC-8D84-4808-84C3-B6D89470974F}">
      <dgm:prSet phldrT="[Текст]" custT="1"/>
      <dgm:spPr/>
      <dgm:t>
        <a:bodyPr/>
        <a:lstStyle/>
        <a:p>
          <a:r>
            <a:rPr lang="ru-RU" sz="1800" b="1" smtClean="0"/>
            <a:t>транслирование педагогического опыта </a:t>
          </a:r>
          <a:endParaRPr lang="ru-RU" sz="1800" b="1" dirty="0"/>
        </a:p>
      </dgm:t>
    </dgm:pt>
    <dgm:pt modelId="{4ECDBB43-39CB-4CD0-9E47-66E96181B889}" type="parTrans" cxnId="{D03073CA-714D-4EDB-AD4C-FB2450849D20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95228F95-47CB-41CA-913F-CE19003A55B5}" type="sibTrans" cxnId="{D03073CA-714D-4EDB-AD4C-FB2450849D20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E4BACE1-CC99-447F-8A98-617F3333997D}">
      <dgm:prSet custT="1"/>
      <dgm:spPr/>
      <dgm:t>
        <a:bodyPr anchor="t"/>
        <a:lstStyle/>
        <a:p>
          <a:r>
            <a:rPr lang="ru-RU" sz="1800" b="1" smtClean="0"/>
            <a:t>выявление и развитие способностей обучающихся к научной (интеллектуальной), творческой, физкультурно-спортивной деятельности </a:t>
          </a:r>
          <a:endParaRPr lang="ru-RU" sz="1800" b="1" dirty="0"/>
        </a:p>
      </dgm:t>
    </dgm:pt>
    <dgm:pt modelId="{00BB4361-6416-464E-BBB5-91231E0D5F0E}" type="parTrans" cxnId="{87E24CDC-5F53-4254-8D3F-B744D6FEA05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D803CEDF-D00E-41E4-A91F-5F87233FF84A}" type="sibTrans" cxnId="{87E24CDC-5F53-4254-8D3F-B744D6FEA05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E5D6EAA3-F0B6-496C-9CCC-BB6FA7CA12A2}">
      <dgm:prSet custT="1"/>
      <dgm:spPr/>
      <dgm:t>
        <a:bodyPr/>
        <a:lstStyle/>
        <a:p>
          <a:r>
            <a:rPr lang="ru-RU" sz="1800" b="1" smtClean="0"/>
            <a:t>участие в конкурсном движении</a:t>
          </a:r>
          <a:endParaRPr lang="ru-RU" sz="1800" b="1" dirty="0"/>
        </a:p>
      </dgm:t>
    </dgm:pt>
    <dgm:pt modelId="{48126F11-14AD-4142-8FDE-87249F596B88}" type="parTrans" cxnId="{56419A52-690D-4FF2-BDC7-0C7252783EA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3143AA09-AE26-411E-922E-55D33E340A64}" type="sibTrans" cxnId="{56419A52-690D-4FF2-BDC7-0C7252783EA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3B475D8A-A4FD-452E-9C9C-77245C6B7D6E}" type="pres">
      <dgm:prSet presAssocID="{CC6517F1-92B4-4E17-BC3E-1E86127C79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05BFC3-3292-41F5-AD8E-7C8F66E81EE6}" type="pres">
      <dgm:prSet presAssocID="{CED07CBA-9565-47F0-91D5-19C10B0A702F}" presName="thickLine" presStyleLbl="alignNode1" presStyleIdx="0" presStyleCnt="5"/>
      <dgm:spPr/>
      <dgm:t>
        <a:bodyPr/>
        <a:lstStyle/>
        <a:p>
          <a:endParaRPr lang="ru-RU"/>
        </a:p>
      </dgm:t>
    </dgm:pt>
    <dgm:pt modelId="{5E2F101C-A6F1-4948-8638-6BE6DC53B723}" type="pres">
      <dgm:prSet presAssocID="{CED07CBA-9565-47F0-91D5-19C10B0A702F}" presName="horz1" presStyleCnt="0"/>
      <dgm:spPr/>
      <dgm:t>
        <a:bodyPr/>
        <a:lstStyle/>
        <a:p>
          <a:endParaRPr lang="ru-RU"/>
        </a:p>
      </dgm:t>
    </dgm:pt>
    <dgm:pt modelId="{B51288FD-2414-424F-A75E-5E2AC8CB7C01}" type="pres">
      <dgm:prSet presAssocID="{CED07CBA-9565-47F0-91D5-19C10B0A702F}" presName="tx1" presStyleLbl="revTx" presStyleIdx="0" presStyleCnt="5"/>
      <dgm:spPr/>
      <dgm:t>
        <a:bodyPr/>
        <a:lstStyle/>
        <a:p>
          <a:endParaRPr lang="ru-RU"/>
        </a:p>
      </dgm:t>
    </dgm:pt>
    <dgm:pt modelId="{9196ADAA-6251-4C8A-8829-0852B9924B2E}" type="pres">
      <dgm:prSet presAssocID="{CED07CBA-9565-47F0-91D5-19C10B0A702F}" presName="vert1" presStyleCnt="0"/>
      <dgm:spPr/>
      <dgm:t>
        <a:bodyPr/>
        <a:lstStyle/>
        <a:p>
          <a:endParaRPr lang="ru-RU"/>
        </a:p>
      </dgm:t>
    </dgm:pt>
    <dgm:pt modelId="{C60157D1-9F6A-441F-9BCC-9553E4B964C0}" type="pres">
      <dgm:prSet presAssocID="{7E4BACE1-CC99-447F-8A98-617F3333997D}" presName="thickLine" presStyleLbl="alignNode1" presStyleIdx="1" presStyleCnt="5"/>
      <dgm:spPr/>
      <dgm:t>
        <a:bodyPr/>
        <a:lstStyle/>
        <a:p>
          <a:endParaRPr lang="ru-RU"/>
        </a:p>
      </dgm:t>
    </dgm:pt>
    <dgm:pt modelId="{5364F8A4-A0E0-4262-BED4-C01F967E8934}" type="pres">
      <dgm:prSet presAssocID="{7E4BACE1-CC99-447F-8A98-617F3333997D}" presName="horz1" presStyleCnt="0"/>
      <dgm:spPr/>
      <dgm:t>
        <a:bodyPr/>
        <a:lstStyle/>
        <a:p>
          <a:endParaRPr lang="ru-RU"/>
        </a:p>
      </dgm:t>
    </dgm:pt>
    <dgm:pt modelId="{1ACC60CF-6CE9-487E-AB1A-CD742DA796F0}" type="pres">
      <dgm:prSet presAssocID="{7E4BACE1-CC99-447F-8A98-617F3333997D}" presName="tx1" presStyleLbl="revTx" presStyleIdx="1" presStyleCnt="5"/>
      <dgm:spPr/>
      <dgm:t>
        <a:bodyPr/>
        <a:lstStyle/>
        <a:p>
          <a:endParaRPr lang="ru-RU"/>
        </a:p>
      </dgm:t>
    </dgm:pt>
    <dgm:pt modelId="{A4C8622E-4D51-40EB-86AD-51245E070916}" type="pres">
      <dgm:prSet presAssocID="{7E4BACE1-CC99-447F-8A98-617F3333997D}" presName="vert1" presStyleCnt="0"/>
      <dgm:spPr/>
      <dgm:t>
        <a:bodyPr/>
        <a:lstStyle/>
        <a:p>
          <a:endParaRPr lang="ru-RU"/>
        </a:p>
      </dgm:t>
    </dgm:pt>
    <dgm:pt modelId="{11C26C1B-1548-480D-BCB9-A3AE413EB240}" type="pres">
      <dgm:prSet presAssocID="{4624DA8D-2181-43A7-A6A6-919FD1836D5F}" presName="thickLine" presStyleLbl="alignNode1" presStyleIdx="2" presStyleCnt="5"/>
      <dgm:spPr/>
      <dgm:t>
        <a:bodyPr/>
        <a:lstStyle/>
        <a:p>
          <a:endParaRPr lang="ru-RU"/>
        </a:p>
      </dgm:t>
    </dgm:pt>
    <dgm:pt modelId="{32EAB1BD-FE61-404B-BE7D-CFEEEBD78E20}" type="pres">
      <dgm:prSet presAssocID="{4624DA8D-2181-43A7-A6A6-919FD1836D5F}" presName="horz1" presStyleCnt="0"/>
      <dgm:spPr/>
      <dgm:t>
        <a:bodyPr/>
        <a:lstStyle/>
        <a:p>
          <a:endParaRPr lang="ru-RU"/>
        </a:p>
      </dgm:t>
    </dgm:pt>
    <dgm:pt modelId="{B49D1E4C-ED7A-4B1C-BB79-143158FBBDC0}" type="pres">
      <dgm:prSet presAssocID="{4624DA8D-2181-43A7-A6A6-919FD1836D5F}" presName="tx1" presStyleLbl="revTx" presStyleIdx="2" presStyleCnt="5"/>
      <dgm:spPr/>
      <dgm:t>
        <a:bodyPr/>
        <a:lstStyle/>
        <a:p>
          <a:endParaRPr lang="ru-RU"/>
        </a:p>
      </dgm:t>
    </dgm:pt>
    <dgm:pt modelId="{1FA7ECED-7BFC-4229-B47A-37E5E9D98997}" type="pres">
      <dgm:prSet presAssocID="{4624DA8D-2181-43A7-A6A6-919FD1836D5F}" presName="vert1" presStyleCnt="0"/>
      <dgm:spPr/>
      <dgm:t>
        <a:bodyPr/>
        <a:lstStyle/>
        <a:p>
          <a:endParaRPr lang="ru-RU"/>
        </a:p>
      </dgm:t>
    </dgm:pt>
    <dgm:pt modelId="{F96766FC-6E35-4B5A-A165-725B75C7C647}" type="pres">
      <dgm:prSet presAssocID="{ABAC65AC-8D84-4808-84C3-B6D89470974F}" presName="thickLine" presStyleLbl="alignNode1" presStyleIdx="3" presStyleCnt="5"/>
      <dgm:spPr/>
      <dgm:t>
        <a:bodyPr/>
        <a:lstStyle/>
        <a:p>
          <a:endParaRPr lang="ru-RU"/>
        </a:p>
      </dgm:t>
    </dgm:pt>
    <dgm:pt modelId="{B71917DD-4962-4572-B986-C692CA3C6BEE}" type="pres">
      <dgm:prSet presAssocID="{ABAC65AC-8D84-4808-84C3-B6D89470974F}" presName="horz1" presStyleCnt="0"/>
      <dgm:spPr/>
      <dgm:t>
        <a:bodyPr/>
        <a:lstStyle/>
        <a:p>
          <a:endParaRPr lang="ru-RU"/>
        </a:p>
      </dgm:t>
    </dgm:pt>
    <dgm:pt modelId="{A73F2E25-F931-4E0C-8ED4-983395BB71C8}" type="pres">
      <dgm:prSet presAssocID="{ABAC65AC-8D84-4808-84C3-B6D89470974F}" presName="tx1" presStyleLbl="revTx" presStyleIdx="3" presStyleCnt="5"/>
      <dgm:spPr/>
      <dgm:t>
        <a:bodyPr/>
        <a:lstStyle/>
        <a:p>
          <a:endParaRPr lang="ru-RU"/>
        </a:p>
      </dgm:t>
    </dgm:pt>
    <dgm:pt modelId="{93DA40F2-DA24-44EE-B567-B4F79FB69BEB}" type="pres">
      <dgm:prSet presAssocID="{ABAC65AC-8D84-4808-84C3-B6D89470974F}" presName="vert1" presStyleCnt="0"/>
      <dgm:spPr/>
      <dgm:t>
        <a:bodyPr/>
        <a:lstStyle/>
        <a:p>
          <a:endParaRPr lang="ru-RU"/>
        </a:p>
      </dgm:t>
    </dgm:pt>
    <dgm:pt modelId="{ADB06BD8-3C7E-4E0A-AEF6-95237F54F4FA}" type="pres">
      <dgm:prSet presAssocID="{E5D6EAA3-F0B6-496C-9CCC-BB6FA7CA12A2}" presName="thickLine" presStyleLbl="alignNode1" presStyleIdx="4" presStyleCnt="5"/>
      <dgm:spPr/>
      <dgm:t>
        <a:bodyPr/>
        <a:lstStyle/>
        <a:p>
          <a:endParaRPr lang="ru-RU"/>
        </a:p>
      </dgm:t>
    </dgm:pt>
    <dgm:pt modelId="{F41084EF-9CB8-4732-8C42-20AAD9968640}" type="pres">
      <dgm:prSet presAssocID="{E5D6EAA3-F0B6-496C-9CCC-BB6FA7CA12A2}" presName="horz1" presStyleCnt="0"/>
      <dgm:spPr/>
      <dgm:t>
        <a:bodyPr/>
        <a:lstStyle/>
        <a:p>
          <a:endParaRPr lang="ru-RU"/>
        </a:p>
      </dgm:t>
    </dgm:pt>
    <dgm:pt modelId="{9512551C-3318-4C8A-B5A7-93BE9C73597B}" type="pres">
      <dgm:prSet presAssocID="{E5D6EAA3-F0B6-496C-9CCC-BB6FA7CA12A2}" presName="tx1" presStyleLbl="revTx" presStyleIdx="4" presStyleCnt="5"/>
      <dgm:spPr/>
      <dgm:t>
        <a:bodyPr/>
        <a:lstStyle/>
        <a:p>
          <a:endParaRPr lang="ru-RU"/>
        </a:p>
      </dgm:t>
    </dgm:pt>
    <dgm:pt modelId="{ECB33FC8-DB77-47B8-B21B-1E38F8950DE5}" type="pres">
      <dgm:prSet presAssocID="{E5D6EAA3-F0B6-496C-9CCC-BB6FA7CA12A2}" presName="vert1" presStyleCnt="0"/>
      <dgm:spPr/>
      <dgm:t>
        <a:bodyPr/>
        <a:lstStyle/>
        <a:p>
          <a:endParaRPr lang="ru-RU"/>
        </a:p>
      </dgm:t>
    </dgm:pt>
  </dgm:ptLst>
  <dgm:cxnLst>
    <dgm:cxn modelId="{D03073CA-714D-4EDB-AD4C-FB2450849D20}" srcId="{CC6517F1-92B4-4E17-BC3E-1E86127C79AD}" destId="{ABAC65AC-8D84-4808-84C3-B6D89470974F}" srcOrd="3" destOrd="0" parTransId="{4ECDBB43-39CB-4CD0-9E47-66E96181B889}" sibTransId="{95228F95-47CB-41CA-913F-CE19003A55B5}"/>
    <dgm:cxn modelId="{D0419E06-5D45-4C32-AE38-4C65B70E542A}" type="presOf" srcId="{ABAC65AC-8D84-4808-84C3-B6D89470974F}" destId="{A73F2E25-F931-4E0C-8ED4-983395BB71C8}" srcOrd="0" destOrd="0" presId="urn:microsoft.com/office/officeart/2008/layout/LinedList"/>
    <dgm:cxn modelId="{7DF4FE9C-40D1-4521-A27C-01152B39E14F}" srcId="{CC6517F1-92B4-4E17-BC3E-1E86127C79AD}" destId="{4624DA8D-2181-43A7-A6A6-919FD1836D5F}" srcOrd="2" destOrd="0" parTransId="{E8AF450F-D290-48DD-A722-C17A18A6C433}" sibTransId="{0B0AAC1F-C1E0-4BFD-9027-CECAFA67F1C8}"/>
    <dgm:cxn modelId="{B9FA3CE6-ED8A-4609-AC90-061EC2C97C10}" type="presOf" srcId="{CC6517F1-92B4-4E17-BC3E-1E86127C79AD}" destId="{3B475D8A-A4FD-452E-9C9C-77245C6B7D6E}" srcOrd="0" destOrd="0" presId="urn:microsoft.com/office/officeart/2008/layout/LinedList"/>
    <dgm:cxn modelId="{D98DDF59-04D2-45CB-BBDB-12F212B02916}" type="presOf" srcId="{4624DA8D-2181-43A7-A6A6-919FD1836D5F}" destId="{B49D1E4C-ED7A-4B1C-BB79-143158FBBDC0}" srcOrd="0" destOrd="0" presId="urn:microsoft.com/office/officeart/2008/layout/LinedList"/>
    <dgm:cxn modelId="{4CEB59FD-A775-4D5E-B4D8-88E0EB8F3236}" type="presOf" srcId="{E5D6EAA3-F0B6-496C-9CCC-BB6FA7CA12A2}" destId="{9512551C-3318-4C8A-B5A7-93BE9C73597B}" srcOrd="0" destOrd="0" presId="urn:microsoft.com/office/officeart/2008/layout/LinedList"/>
    <dgm:cxn modelId="{87E24CDC-5F53-4254-8D3F-B744D6FEA052}" srcId="{CC6517F1-92B4-4E17-BC3E-1E86127C79AD}" destId="{7E4BACE1-CC99-447F-8A98-617F3333997D}" srcOrd="1" destOrd="0" parTransId="{00BB4361-6416-464E-BBB5-91231E0D5F0E}" sibTransId="{D803CEDF-D00E-41E4-A91F-5F87233FF84A}"/>
    <dgm:cxn modelId="{DF476936-E87B-42A9-9E70-E508203D96CD}" type="presOf" srcId="{CED07CBA-9565-47F0-91D5-19C10B0A702F}" destId="{B51288FD-2414-424F-A75E-5E2AC8CB7C01}" srcOrd="0" destOrd="0" presId="urn:microsoft.com/office/officeart/2008/layout/LinedList"/>
    <dgm:cxn modelId="{4864EA16-92E2-49B6-9101-90202897EDDF}" srcId="{CC6517F1-92B4-4E17-BC3E-1E86127C79AD}" destId="{CED07CBA-9565-47F0-91D5-19C10B0A702F}" srcOrd="0" destOrd="0" parTransId="{10663831-8F7F-430F-8E15-635E42E2D0A8}" sibTransId="{8F8ABC3B-6633-4367-984E-1EDFCEE4A840}"/>
    <dgm:cxn modelId="{2E3C2790-9CEF-421B-9FCF-AD78760ED876}" type="presOf" srcId="{7E4BACE1-CC99-447F-8A98-617F3333997D}" destId="{1ACC60CF-6CE9-487E-AB1A-CD742DA796F0}" srcOrd="0" destOrd="0" presId="urn:microsoft.com/office/officeart/2008/layout/LinedList"/>
    <dgm:cxn modelId="{56419A52-690D-4FF2-BDC7-0C7252783EAE}" srcId="{CC6517F1-92B4-4E17-BC3E-1E86127C79AD}" destId="{E5D6EAA3-F0B6-496C-9CCC-BB6FA7CA12A2}" srcOrd="4" destOrd="0" parTransId="{48126F11-14AD-4142-8FDE-87249F596B88}" sibTransId="{3143AA09-AE26-411E-922E-55D33E340A64}"/>
    <dgm:cxn modelId="{D09D635D-078A-49E5-85E8-3A2DD0FB4263}" type="presParOf" srcId="{3B475D8A-A4FD-452E-9C9C-77245C6B7D6E}" destId="{B205BFC3-3292-41F5-AD8E-7C8F66E81EE6}" srcOrd="0" destOrd="0" presId="urn:microsoft.com/office/officeart/2008/layout/LinedList"/>
    <dgm:cxn modelId="{D574D70F-BE64-4AE5-891A-F84DD4F5FDE2}" type="presParOf" srcId="{3B475D8A-A4FD-452E-9C9C-77245C6B7D6E}" destId="{5E2F101C-A6F1-4948-8638-6BE6DC53B723}" srcOrd="1" destOrd="0" presId="urn:microsoft.com/office/officeart/2008/layout/LinedList"/>
    <dgm:cxn modelId="{8E8CFAEA-D70B-4B5C-8DEB-4C0EFE6736F8}" type="presParOf" srcId="{5E2F101C-A6F1-4948-8638-6BE6DC53B723}" destId="{B51288FD-2414-424F-A75E-5E2AC8CB7C01}" srcOrd="0" destOrd="0" presId="urn:microsoft.com/office/officeart/2008/layout/LinedList"/>
    <dgm:cxn modelId="{D2535CEA-DBDE-4318-B779-712504640AF1}" type="presParOf" srcId="{5E2F101C-A6F1-4948-8638-6BE6DC53B723}" destId="{9196ADAA-6251-4C8A-8829-0852B9924B2E}" srcOrd="1" destOrd="0" presId="urn:microsoft.com/office/officeart/2008/layout/LinedList"/>
    <dgm:cxn modelId="{68CA7C8E-DA13-4969-BF04-E798A8AAFF0F}" type="presParOf" srcId="{3B475D8A-A4FD-452E-9C9C-77245C6B7D6E}" destId="{C60157D1-9F6A-441F-9BCC-9553E4B964C0}" srcOrd="2" destOrd="0" presId="urn:microsoft.com/office/officeart/2008/layout/LinedList"/>
    <dgm:cxn modelId="{E04A9EC9-7E23-48BB-B01D-AB9285703E72}" type="presParOf" srcId="{3B475D8A-A4FD-452E-9C9C-77245C6B7D6E}" destId="{5364F8A4-A0E0-4262-BED4-C01F967E8934}" srcOrd="3" destOrd="0" presId="urn:microsoft.com/office/officeart/2008/layout/LinedList"/>
    <dgm:cxn modelId="{DAB22280-1A9A-48B1-855C-27EA6D4E03B5}" type="presParOf" srcId="{5364F8A4-A0E0-4262-BED4-C01F967E8934}" destId="{1ACC60CF-6CE9-487E-AB1A-CD742DA796F0}" srcOrd="0" destOrd="0" presId="urn:microsoft.com/office/officeart/2008/layout/LinedList"/>
    <dgm:cxn modelId="{4AF0CEF8-1F22-4FC9-ADC3-FD3FB893839A}" type="presParOf" srcId="{5364F8A4-A0E0-4262-BED4-C01F967E8934}" destId="{A4C8622E-4D51-40EB-86AD-51245E070916}" srcOrd="1" destOrd="0" presId="urn:microsoft.com/office/officeart/2008/layout/LinedList"/>
    <dgm:cxn modelId="{F7FE51CA-DD3D-49C9-93D6-6A592C419018}" type="presParOf" srcId="{3B475D8A-A4FD-452E-9C9C-77245C6B7D6E}" destId="{11C26C1B-1548-480D-BCB9-A3AE413EB240}" srcOrd="4" destOrd="0" presId="urn:microsoft.com/office/officeart/2008/layout/LinedList"/>
    <dgm:cxn modelId="{2E7597D1-80BB-4E82-9DC0-62AF41DE3115}" type="presParOf" srcId="{3B475D8A-A4FD-452E-9C9C-77245C6B7D6E}" destId="{32EAB1BD-FE61-404B-BE7D-CFEEEBD78E20}" srcOrd="5" destOrd="0" presId="urn:microsoft.com/office/officeart/2008/layout/LinedList"/>
    <dgm:cxn modelId="{EE600789-2723-42DD-BF4D-433DD210F353}" type="presParOf" srcId="{32EAB1BD-FE61-404B-BE7D-CFEEEBD78E20}" destId="{B49D1E4C-ED7A-4B1C-BB79-143158FBBDC0}" srcOrd="0" destOrd="0" presId="urn:microsoft.com/office/officeart/2008/layout/LinedList"/>
    <dgm:cxn modelId="{6E27EBB6-974E-4870-A9C3-E8777C3D7FB5}" type="presParOf" srcId="{32EAB1BD-FE61-404B-BE7D-CFEEEBD78E20}" destId="{1FA7ECED-7BFC-4229-B47A-37E5E9D98997}" srcOrd="1" destOrd="0" presId="urn:microsoft.com/office/officeart/2008/layout/LinedList"/>
    <dgm:cxn modelId="{56931ADE-86C9-4C33-AC8F-F6CD10A175E3}" type="presParOf" srcId="{3B475D8A-A4FD-452E-9C9C-77245C6B7D6E}" destId="{F96766FC-6E35-4B5A-A165-725B75C7C647}" srcOrd="6" destOrd="0" presId="urn:microsoft.com/office/officeart/2008/layout/LinedList"/>
    <dgm:cxn modelId="{F98DE672-0876-4336-A903-1E9BD05F78DE}" type="presParOf" srcId="{3B475D8A-A4FD-452E-9C9C-77245C6B7D6E}" destId="{B71917DD-4962-4572-B986-C692CA3C6BEE}" srcOrd="7" destOrd="0" presId="urn:microsoft.com/office/officeart/2008/layout/LinedList"/>
    <dgm:cxn modelId="{36EA34CD-EF47-4FD0-A41D-2FA931C14E0C}" type="presParOf" srcId="{B71917DD-4962-4572-B986-C692CA3C6BEE}" destId="{A73F2E25-F931-4E0C-8ED4-983395BB71C8}" srcOrd="0" destOrd="0" presId="urn:microsoft.com/office/officeart/2008/layout/LinedList"/>
    <dgm:cxn modelId="{D1E0E630-CB58-44E4-885F-00C7DD5F5534}" type="presParOf" srcId="{B71917DD-4962-4572-B986-C692CA3C6BEE}" destId="{93DA40F2-DA24-44EE-B567-B4F79FB69BEB}" srcOrd="1" destOrd="0" presId="urn:microsoft.com/office/officeart/2008/layout/LinedList"/>
    <dgm:cxn modelId="{699E5496-3B9A-4323-80AD-99BE2EB21C9A}" type="presParOf" srcId="{3B475D8A-A4FD-452E-9C9C-77245C6B7D6E}" destId="{ADB06BD8-3C7E-4E0A-AEF6-95237F54F4FA}" srcOrd="8" destOrd="0" presId="urn:microsoft.com/office/officeart/2008/layout/LinedList"/>
    <dgm:cxn modelId="{E5D2961C-755F-4FC6-88A7-CB73EEA452C3}" type="presParOf" srcId="{3B475D8A-A4FD-452E-9C9C-77245C6B7D6E}" destId="{F41084EF-9CB8-4732-8C42-20AAD9968640}" srcOrd="9" destOrd="0" presId="urn:microsoft.com/office/officeart/2008/layout/LinedList"/>
    <dgm:cxn modelId="{23952606-DA1B-48C6-A7DB-DDC6C3F8A0BB}" type="presParOf" srcId="{F41084EF-9CB8-4732-8C42-20AAD9968640}" destId="{9512551C-3318-4C8A-B5A7-93BE9C73597B}" srcOrd="0" destOrd="0" presId="urn:microsoft.com/office/officeart/2008/layout/LinedList"/>
    <dgm:cxn modelId="{144C61B4-F5FF-48F3-9C2E-441CFA353B70}" type="presParOf" srcId="{F41084EF-9CB8-4732-8C42-20AAD9968640}" destId="{ECB33FC8-DB77-47B8-B21B-1E38F8950D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5BFC3-3292-41F5-AD8E-7C8F66E81EE6}">
      <dsp:nvSpPr>
        <dsp:cNvPr id="0" name=""/>
        <dsp:cNvSpPr/>
      </dsp:nvSpPr>
      <dsp:spPr>
        <a:xfrm>
          <a:off x="0" y="579"/>
          <a:ext cx="74168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288FD-2414-424F-A75E-5E2AC8CB7C01}">
      <dsp:nvSpPr>
        <dsp:cNvPr id="0" name=""/>
        <dsp:cNvSpPr/>
      </dsp:nvSpPr>
      <dsp:spPr>
        <a:xfrm>
          <a:off x="0" y="579"/>
          <a:ext cx="7416824" cy="94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уровень </a:t>
          </a:r>
          <a:r>
            <a:rPr lang="ru-RU" sz="1800" b="1" kern="1200" dirty="0" smtClean="0"/>
            <a:t>освоения </a:t>
          </a:r>
          <a:r>
            <a:rPr lang="ru-RU" sz="1800" b="1" kern="1200" dirty="0" smtClean="0"/>
            <a:t>обучающимися образовательных программ</a:t>
          </a:r>
          <a:endParaRPr lang="ru-RU" sz="1800" b="1" kern="1200" dirty="0"/>
        </a:p>
      </dsp:txBody>
      <dsp:txXfrm>
        <a:off x="0" y="579"/>
        <a:ext cx="7416824" cy="948949"/>
      </dsp:txXfrm>
    </dsp:sp>
    <dsp:sp modelId="{C60157D1-9F6A-441F-9BCC-9553E4B964C0}">
      <dsp:nvSpPr>
        <dsp:cNvPr id="0" name=""/>
        <dsp:cNvSpPr/>
      </dsp:nvSpPr>
      <dsp:spPr>
        <a:xfrm>
          <a:off x="0" y="949529"/>
          <a:ext cx="74168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C60CF-6CE9-487E-AB1A-CD742DA796F0}">
      <dsp:nvSpPr>
        <dsp:cNvPr id="0" name=""/>
        <dsp:cNvSpPr/>
      </dsp:nvSpPr>
      <dsp:spPr>
        <a:xfrm>
          <a:off x="0" y="949529"/>
          <a:ext cx="7416824" cy="94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выявление и развитие способностей обучающихся к научной (интеллектуальной), творческой, физкультурно-спортивной деятельности </a:t>
          </a:r>
          <a:endParaRPr lang="ru-RU" sz="1800" b="1" kern="1200" dirty="0"/>
        </a:p>
      </dsp:txBody>
      <dsp:txXfrm>
        <a:off x="0" y="949529"/>
        <a:ext cx="7416824" cy="948949"/>
      </dsp:txXfrm>
    </dsp:sp>
    <dsp:sp modelId="{11C26C1B-1548-480D-BCB9-A3AE413EB240}">
      <dsp:nvSpPr>
        <dsp:cNvPr id="0" name=""/>
        <dsp:cNvSpPr/>
      </dsp:nvSpPr>
      <dsp:spPr>
        <a:xfrm>
          <a:off x="0" y="1898479"/>
          <a:ext cx="74168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9D1E4C-ED7A-4B1C-BB79-143158FBBDC0}">
      <dsp:nvSpPr>
        <dsp:cNvPr id="0" name=""/>
        <dsp:cNvSpPr/>
      </dsp:nvSpPr>
      <dsp:spPr>
        <a:xfrm>
          <a:off x="0" y="1898479"/>
          <a:ext cx="7416824" cy="94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совершенствование </a:t>
          </a:r>
          <a:r>
            <a:rPr lang="ru-RU" sz="1800" b="1" kern="1200" dirty="0" smtClean="0"/>
            <a:t>методов обучения и воспитания, разработка программно-методической  документации</a:t>
          </a:r>
          <a:endParaRPr lang="ru-RU" sz="1800" b="1" kern="1200" dirty="0"/>
        </a:p>
      </dsp:txBody>
      <dsp:txXfrm>
        <a:off x="0" y="1898479"/>
        <a:ext cx="7416824" cy="948949"/>
      </dsp:txXfrm>
    </dsp:sp>
    <dsp:sp modelId="{F96766FC-6E35-4B5A-A165-725B75C7C647}">
      <dsp:nvSpPr>
        <dsp:cNvPr id="0" name=""/>
        <dsp:cNvSpPr/>
      </dsp:nvSpPr>
      <dsp:spPr>
        <a:xfrm>
          <a:off x="0" y="2847428"/>
          <a:ext cx="74168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3F2E25-F931-4E0C-8ED4-983395BB71C8}">
      <dsp:nvSpPr>
        <dsp:cNvPr id="0" name=""/>
        <dsp:cNvSpPr/>
      </dsp:nvSpPr>
      <dsp:spPr>
        <a:xfrm>
          <a:off x="0" y="2847428"/>
          <a:ext cx="7416824" cy="94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транслирование педагогического опыта </a:t>
          </a:r>
          <a:endParaRPr lang="ru-RU" sz="1800" b="1" kern="1200" dirty="0"/>
        </a:p>
      </dsp:txBody>
      <dsp:txXfrm>
        <a:off x="0" y="2847428"/>
        <a:ext cx="7416824" cy="948949"/>
      </dsp:txXfrm>
    </dsp:sp>
    <dsp:sp modelId="{ADB06BD8-3C7E-4E0A-AEF6-95237F54F4FA}">
      <dsp:nvSpPr>
        <dsp:cNvPr id="0" name=""/>
        <dsp:cNvSpPr/>
      </dsp:nvSpPr>
      <dsp:spPr>
        <a:xfrm>
          <a:off x="0" y="3796378"/>
          <a:ext cx="74168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2551C-3318-4C8A-B5A7-93BE9C73597B}">
      <dsp:nvSpPr>
        <dsp:cNvPr id="0" name=""/>
        <dsp:cNvSpPr/>
      </dsp:nvSpPr>
      <dsp:spPr>
        <a:xfrm>
          <a:off x="0" y="3796378"/>
          <a:ext cx="7416824" cy="94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участие в конкурсном движении</a:t>
          </a:r>
          <a:endParaRPr lang="ru-RU" sz="1800" b="1" kern="1200" dirty="0"/>
        </a:p>
      </dsp:txBody>
      <dsp:txXfrm>
        <a:off x="0" y="3796378"/>
        <a:ext cx="7416824" cy="948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9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8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8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8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0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5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4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7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9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7879-3049-4A8F-8556-38D4EB1F1E7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72AC-BE0D-4CD6-BE1E-91A79D53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pub/hom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977" y="1412776"/>
            <a:ext cx="6620272" cy="24242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</a:rPr>
              <a:t>Актуальные вопросы аттестации педагогических работников Новосибирской области</a:t>
            </a:r>
            <a:endParaRPr lang="ru-RU" sz="3200" b="1" dirty="0">
              <a:solidFill>
                <a:srgbClr val="99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944216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Чечулина Оксана Геннадьевна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заведующий кафедрой дошкольного образования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ГАУ </a:t>
            </a:r>
            <a:r>
              <a:rPr lang="ru-RU" sz="1600" dirty="0" smtClean="0">
                <a:solidFill>
                  <a:srgbClr val="002060"/>
                </a:solidFill>
              </a:rPr>
              <a:t>ДПО НСО НИПКиПРО,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руководитель экспертной группы по подготовке экспертных заключений и предложений по аттестации в целях установления квалификационных категорий (первой и высшей) педагогических работников дошкольных образовательных учреждений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07186"/>
            <a:ext cx="1177377" cy="844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116632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Государственное автономное учреждение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дополнительного профессионального образования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</a:rPr>
              <a:t>Новосибирский институт повышения квалификации и переподготовки работников образования»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7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5" y="116632"/>
            <a:ext cx="8928100" cy="4488601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176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1.2. Ресурсное обеспечение и программно-методическое сопровождение профессиональной деятельности в межаттестационный период (или реализации профессионального проекта):</a:t>
            </a: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ПАМЯТКА по заполнению приложения к заявлению Педагога»:</a:t>
            </a: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описано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сопровождение, </a:t>
            </a:r>
            <a:endParaRPr lang="ru-RU" alt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среда, </a:t>
            </a:r>
            <a:endParaRPr lang="ru-RU" alt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информационное обеспечение </a:t>
            </a:r>
            <a:endParaRPr lang="ru-RU" alt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ОО и группы (зала, кабинета), в аспекте заявленных темы (направлений), целей и задач профессиональной деятельности (или реализации профессионального проекта) в межаттестационный период и в соответствии с ФГОС;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вклад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аттестуемого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их создание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совершенствование;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 документы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(например, рабочая программа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5157192"/>
            <a:ext cx="8559436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аттестуемые </a:t>
            </a:r>
            <a:r>
              <a:rPr lang="ru-RU" dirty="0" smtClean="0">
                <a:solidFill>
                  <a:schemeClr val="bg1"/>
                </a:solidFill>
              </a:rPr>
              <a:t>раскрывают не все компоненты ресурсного обеспечения;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не ссылаются на подтверждающие документы.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9"/>
            <a:ext cx="8928100" cy="4747775"/>
          </a:xfrm>
          <a:prstGeom prst="rect">
            <a:avLst/>
          </a:prstGeom>
        </p:spPr>
        <p:txBody>
          <a:bodyPr>
            <a:spAutoFit/>
          </a:bodyPr>
          <a:lstStyle>
            <a:lvl1pPr indent="4429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eaLnBrk="1" hangingPunct="1"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частие аттестуемого в разработке программно-методического сопровождения образовательного процесса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 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аттестуемый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автором/соавтором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ООП, рабочей программы и дополнительных программно-методических материалов сопровождения образовательного процесса и других элементов ресурсного обеспечения, утвержденных и рекомендованных для использования выше уровня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ОО;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программно-методические материалы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публично представлены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открытых рецензируемых информационных системах и/или опубликованы на региональном, всероссийском, международном уровнях,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подтверждающие документы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(тексты самостоятельно или в соавторстве разработанных образовательных программ, другого программно-методического обеспечения и/или отзывы, рецензии на них, включая ссылки на публикации или тексты подтверждающих документов, в том числе электронных)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aseline="30000" dirty="0">
              <a:solidFill>
                <a:prstClr val="black"/>
              </a:solidFill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  <a:hlinkClick r:id="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304319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90"/>
            <a:ext cx="8928100" cy="4563109"/>
          </a:xfrm>
          <a:prstGeom prst="rect">
            <a:avLst/>
          </a:prstGeom>
        </p:spPr>
        <p:txBody>
          <a:bodyPr>
            <a:spAutoFit/>
          </a:bodyPr>
          <a:lstStyle>
            <a:lvl1pPr indent="4429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1.4. Совершенствование методов обучения, воспитания и диагностики развития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воспитанников, в том числе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воспитанников  с особыми образовательными потребностями, в соответствии с темой (направлением) профессиональной деятельности в межаттестационный период (или проблемой профессионального проекта):</a:t>
            </a:r>
          </a:p>
          <a:p>
            <a:pPr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eaLnBrk="1" hangingPunct="1"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 </a:t>
            </a:r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реализуемых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усовершенствованных 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и/или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созданных, адаптированных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методических разработок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отдельные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адаптированные методические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(направлению) профессиональной деятельности (или проблемы профессионального проекта) в межаттестационный период, показывающий совершенствование методов обучения, воспитания и диагностики развития обучающихся, в том числе обучающихся с особыми образовательными потребностями;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 документы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ссылки на электронные ресурсы;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90"/>
            <a:ext cx="8928100" cy="4563109"/>
          </a:xfrm>
          <a:prstGeom prst="rect">
            <a:avLst/>
          </a:prstGeom>
        </p:spPr>
        <p:txBody>
          <a:bodyPr>
            <a:spAutoFit/>
          </a:bodyPr>
          <a:lstStyle>
            <a:lvl1pPr indent="4429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1.4. Совершенствование методов обучения, воспитания и диагностики развития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воспитанников, в том числе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воспитанников  с особыми образовательными потребностями, в соответствии с темой (направлением) профессиональной деятельности в межаттестационный период (или проблемой профессионального проекта):</a:t>
            </a:r>
          </a:p>
          <a:p>
            <a:pPr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eaLnBrk="1" hangingPunct="1"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 </a:t>
            </a:r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реализуемых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усовершенствованных 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и/или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созданных, адаптированных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методических разработок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отдельные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адаптированные методические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(направлению) профессиональной деятельности (или проблемы профессионального проекта) в межаттестационный период, показывающий совершенствование методов обучения, воспитания и диагностики развития обучающихся, в том числе обучающихся с особыми образовательными потребностями;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 документы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ссылки на электронные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5061181"/>
            <a:ext cx="8559436" cy="16081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аттестуемые </a:t>
            </a:r>
            <a:r>
              <a:rPr lang="ru-RU" dirty="0" smtClean="0">
                <a:solidFill>
                  <a:schemeClr val="bg1"/>
                </a:solidFill>
              </a:rPr>
              <a:t>не позиционируют методические разработки как комплекс;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ограничиваются перечнем используемых методов;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не ссылаются на подтверждающие документы.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90"/>
            <a:ext cx="8928100" cy="5837175"/>
          </a:xfrm>
          <a:prstGeom prst="rect">
            <a:avLst/>
          </a:prstGeom>
        </p:spPr>
        <p:txBody>
          <a:bodyPr>
            <a:spAutoFit/>
          </a:bodyPr>
          <a:lstStyle>
            <a:lvl1pPr indent="4429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</a:rPr>
              <a:t>1.5. Продуктивное использование современных образовательных технологий при реализации целей и задач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</a:rPr>
              <a:t>профессиональной деятельности в межаттестационный период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</a:rPr>
              <a:t>или профессионального проекта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):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описана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авторская технология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(методическая система),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(методическая система),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описано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отдельных известных современных образовательных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способствующих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достижению целей и задач профессиональной деятельности в межаттестационный период;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внедрение современных образовательных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в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процесс.</a:t>
            </a: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 smtClean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 smtClean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 smtClean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 smtClean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 smtClean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baseline="30000" dirty="0" smtClean="0">
              <a:solidFill>
                <a:prstClr val="black"/>
              </a:solidFill>
              <a:latin typeface="Times New Roman" pitchFamily="18" charset="0"/>
              <a:cs typeface="Arial" charset="0"/>
              <a:sym typeface="Symbol" pitchFamily="18" charset="2"/>
              <a:hlinkClick r:id="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39085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8928100" cy="3732112"/>
          </a:xfrm>
          <a:prstGeom prst="rect">
            <a:avLst/>
          </a:prstGeom>
        </p:spPr>
        <p:txBody>
          <a:bodyPr>
            <a:spAutoFit/>
          </a:bodyPr>
          <a:lstStyle>
            <a:lvl1pPr indent="4429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</a:rPr>
              <a:t>1.5. Продуктивное использование современных образовательных технологий при реализации целей и задач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</a:rPr>
              <a:t>профессиональной деятельности в межаттестационный период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</a:rPr>
              <a:t>или профессионального проекта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):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описана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авторская технология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(методическая система),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(методическая система),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описано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отдельных известных современных образовательных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способствующих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достижению целей и задач профессиональной деятельности в межаттестационный период;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внедрение современных образовательных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в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5253203"/>
            <a:ext cx="8559436" cy="14161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аттестуемые </a:t>
            </a:r>
            <a:r>
              <a:rPr lang="ru-RU" dirty="0" smtClean="0">
                <a:solidFill>
                  <a:schemeClr val="bg1"/>
                </a:solidFill>
              </a:rPr>
              <a:t>ограничиваются перечислением используемых технологий;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не ссылаются на подтверждающие документы.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3395664" y="-2499132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1941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1"/>
            <a:ext cx="8856984" cy="547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 Результаты образовательной деятельности</a:t>
            </a:r>
          </a:p>
          <a:p>
            <a:pPr marL="363538"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2.1. Стабильные положительные результаты развития обучающихся по итогам мониторингов, проводимых аттестуемым и организацией, в том числе по развитию социальных компетентностей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обучающихся.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363538"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2.2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Достижение обучающимися положительной динамики*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развития по итогам мониторингов, проводимых аттестуемым и организацией, в том числе по развитию социальных компетентностей обучающихся</a:t>
            </a:r>
          </a:p>
          <a:p>
            <a:pPr lvl="0" indent="360363" fontAlgn="base">
              <a:spcBef>
                <a:spcPct val="0"/>
              </a:spcBef>
              <a:spcAft>
                <a:spcPts val="200"/>
              </a:spcAft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lvl="0" indent="360363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стабильные положительные результаты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(или положительная динамика)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по итогам мониторингов, связанных с оценкой эффективности педагогических действий, за период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менее 3-х </a:t>
            </a:r>
            <a:r>
              <a:rPr lang="ru-RU" alt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(2-х, менее 2-х)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проводимых аттестуемым и организацией,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(указаны) методики диагностирования, показатели и критерии мониторинга (диагностики)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360363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мониторингов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соответствуют поставленным целям и задачам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теме (направлению) профессиональной деятельности в межаттестационный период, имеются подтверждающие документы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3395664" y="-2499132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1941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5233"/>
            <a:ext cx="8928992" cy="519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 Результаты образовательной деятельности</a:t>
            </a:r>
          </a:p>
          <a:p>
            <a:pPr marL="363538"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2.1. Стабильные положительные результаты развития обучающихся по итогам мониторингов, проводимых аттестуемым и организацией, в том числе по развитию социальных компетентностей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обучающихся.</a:t>
            </a:r>
          </a:p>
          <a:p>
            <a:pPr marL="363538"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2.2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Достижение обучающимися положительной динамики*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развития по итогам мониторингов, проводимых аттестуемым и организацией, в том числе по развитию социальных компетентностей обучающихся</a:t>
            </a:r>
          </a:p>
          <a:p>
            <a:pPr lvl="0" indent="360363" fontAlgn="base">
              <a:spcBef>
                <a:spcPct val="0"/>
              </a:spcBef>
              <a:spcAft>
                <a:spcPts val="200"/>
              </a:spcAft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lvl="0" indent="360363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стабильные положительные результаты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(или положительная динамика)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по итогам мониторингов, связанных с оценкой эффективности педагогических действий, за период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менее 3-х </a:t>
            </a:r>
            <a:r>
              <a:rPr lang="ru-RU" alt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(2-х, менее 2-х)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проводимых аттестуемым и организацией,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(указаны) методики диагностирования, показатели и критерии мониторинга (диагностики)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360363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мониторингов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соответствуют поставленным целям и задачам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теме (направлению) профессиональной деятельности в межаттестационный период,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 подтверждающие документы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7674" y="5299333"/>
            <a:ext cx="8559436" cy="14420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критерии и показатели мониторингов </a:t>
            </a:r>
            <a:r>
              <a:rPr lang="ru-RU" sz="1600" dirty="0" smtClean="0">
                <a:solidFill>
                  <a:schemeClr val="bg1"/>
                </a:solidFill>
              </a:rPr>
              <a:t>не соответствуют цели </a:t>
            </a:r>
            <a:r>
              <a:rPr lang="ru-RU" sz="1600" dirty="0">
                <a:solidFill>
                  <a:schemeClr val="bg1"/>
                </a:solidFill>
              </a:rPr>
              <a:t>и задачам </a:t>
            </a:r>
            <a:r>
              <a:rPr lang="ru-RU" sz="1600" dirty="0" smtClean="0">
                <a:solidFill>
                  <a:schemeClr val="bg1"/>
                </a:solidFill>
              </a:rPr>
              <a:t>профессиональной деятельности;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критерии и показатели мониторингов не </a:t>
            </a:r>
            <a:r>
              <a:rPr lang="ru-RU" sz="1600" dirty="0" smtClean="0">
                <a:solidFill>
                  <a:schemeClr val="bg1"/>
                </a:solidFill>
              </a:rPr>
              <a:t>раскрываются;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аттестуемые не соотносят информацию в п. 1.5 и п. </a:t>
            </a:r>
            <a:r>
              <a:rPr lang="ru-RU" sz="1600" dirty="0" smtClean="0">
                <a:solidFill>
                  <a:schemeClr val="bg1"/>
                </a:solidFill>
              </a:rPr>
              <a:t>2.2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969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2415"/>
            <a:ext cx="8712968" cy="461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2.3.	 Качество содержания образовательной деятельности и организации образовательного процесса (в т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 ч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условий реализации основной образовательной программы) по итогам внешней экспертизы (в том числе включая мониторинг системы образования, проводимый в порядке, установленном 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постановлением Правительства РФ от 5 августа 2013 г. № 662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lvl="0" indent="452438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содержания образовательной деятельности и организации образовательного процесса (в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условий реализации основной образовательной программы)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внешней экспертизы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межаттестационный период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средних </a:t>
            </a:r>
            <a:r>
              <a:rPr lang="ru-RU" alt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ниже средних)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показателей по региону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независимой оценки качества образовательной деятельности ОО (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доле участия педагога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 indent="452438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alt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уровень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содержания образовательной деятельности и организации образовательного процесса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административного контроля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969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1"/>
            <a:ext cx="8712968" cy="403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2.3.	 Качество содержания образовательной деятельности и организации образовательного процесса (в т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 ч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условий реализации основной образовательной программы) по итогам внешней экспертизы (в том числе включая мониторинг системы образования, проводимый в порядке, установленном 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постановлением Правительства РФ от 5 августа 2013 г. № 662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ПАМЯТКА по заполнению приложения к заявлению Педагога»:</a:t>
            </a:r>
          </a:p>
          <a:p>
            <a:pPr lvl="0" indent="452438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содержания образовательной деятельности и организации образовательного процесса (в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условий реализации основной образовательной программы)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внешней экспертизы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межаттестационный период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средних </a:t>
            </a:r>
            <a:r>
              <a:rPr lang="ru-RU" alt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ниже средних)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показателей по региону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независимой оценки качества образовательной деятельности ОО (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доле участия педагога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 indent="452438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alt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уровень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содержания образовательной деятельности и организации образовательного процесса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административного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контроля.</a:t>
            </a:r>
            <a:endParaRPr lang="ru-RU" alt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9022" y="4988073"/>
            <a:ext cx="8559436" cy="17532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аттестуемые не знают содержание постановления </a:t>
            </a:r>
            <a:r>
              <a:rPr lang="ru-RU" dirty="0">
                <a:solidFill>
                  <a:schemeClr val="bg1"/>
                </a:solidFill>
              </a:rPr>
              <a:t>Правительства РФ от 5 августа 2013 г. № </a:t>
            </a:r>
            <a:r>
              <a:rPr lang="ru-RU" dirty="0" smtClean="0">
                <a:solidFill>
                  <a:schemeClr val="bg1"/>
                </a:solidFill>
              </a:rPr>
              <a:t>662,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не используют возможность подтвердить качество содержания образовательной деятельности результатами административного контроля.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42176" cy="19442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РЕГЛАМЕНТ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работы аттестационной комиссии министерства образования Новосибирской области по аттестации в целях установления квалификационных категорий педагогических работников организаций, осуществляющих образовательную деятельность и находящихся в ведении Новосибирской области, педагогических работников муниципальных и частных организаций, осуществляющих образовательную деятельность </a:t>
            </a:r>
            <a:r>
              <a:rPr lang="ru-RU" sz="1200" dirty="0" smtClean="0">
                <a:solidFill>
                  <a:srgbClr val="002060"/>
                </a:solidFill>
              </a:rPr>
              <a:t>(утв. приказом Минобразования Новосибирской области от 22.11.2019 № 2969)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24945"/>
            <a:ext cx="8784976" cy="3768417"/>
          </a:xfrm>
        </p:spPr>
        <p:txBody>
          <a:bodyPr>
            <a:noAutofit/>
          </a:bodyPr>
          <a:lstStyle/>
          <a:p>
            <a:pPr marL="0" indent="452438">
              <a:buNone/>
            </a:pPr>
            <a:r>
              <a:rPr lang="ru-RU" sz="1800" dirty="0" smtClean="0"/>
              <a:t>«30. Заключение экспертной группы включает в себя решение, принятое в результате рассмотрения аттестационного дела (один из указанных ниже вариантов):</a:t>
            </a:r>
          </a:p>
          <a:p>
            <a:pPr marL="0" indent="452438">
              <a:buNone/>
            </a:pPr>
            <a:r>
              <a:rPr lang="ru-RU" sz="1800" dirty="0"/>
              <a:t>1) положительное решение – </a:t>
            </a:r>
            <a:r>
              <a:rPr lang="ru-RU" sz="1800" b="1" u="sng" dirty="0">
                <a:solidFill>
                  <a:srgbClr val="0070C0"/>
                </a:solidFill>
              </a:rPr>
              <a:t>о соответствии аттестационного дела установленным требованиям</a:t>
            </a:r>
            <a:r>
              <a:rPr lang="ru-RU" sz="1800" dirty="0"/>
              <a:t> и о целесообразности принятия АК решения об установлении квалификационной категории: </a:t>
            </a:r>
          </a:p>
          <a:p>
            <a:pPr marL="0" indent="452438">
              <a:buNone/>
            </a:pPr>
            <a:r>
              <a:rPr lang="ru-RU" sz="1800" dirty="0" smtClean="0"/>
              <a:t>….</a:t>
            </a:r>
            <a:endParaRPr lang="ru-RU" sz="1800" dirty="0"/>
          </a:p>
          <a:p>
            <a:pPr marL="0" indent="452438">
              <a:buNone/>
            </a:pPr>
            <a:r>
              <a:rPr lang="ru-RU" sz="1800" dirty="0"/>
              <a:t>2) отрицательное решение – </a:t>
            </a:r>
            <a:r>
              <a:rPr lang="ru-RU" sz="1800" b="1" u="sng" dirty="0">
                <a:solidFill>
                  <a:srgbClr val="0070C0"/>
                </a:solidFill>
              </a:rPr>
              <a:t>о несоответствии аттестационного дела или квалификации аттестуемого установленным требованиям </a:t>
            </a:r>
            <a:r>
              <a:rPr lang="ru-RU" sz="1800" dirty="0"/>
              <a:t>и о нецелесообразности принятия АК решения о присвоении квалификационной </a:t>
            </a:r>
            <a:r>
              <a:rPr lang="ru-RU" sz="1800" dirty="0" smtClean="0"/>
              <a:t>категории.»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42062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225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5 августа 2013 г. № 662 «Об осуществлении мониторинга системы образования»</a:t>
            </a:r>
          </a:p>
          <a:p>
            <a:pPr indent="447675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обязательной информации о системе образования, подлежащей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мониторингу.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180975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Общее образование</a:t>
            </a:r>
          </a:p>
          <a:p>
            <a:pPr indent="180975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1. Сведения о развитии дошкольного образования: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а) уровень доступности дошкольного образования и численность населения, получающего дошкольное образование;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образовательной деятельности и организация образовательного процесса по образовательным программам дошкольного образования;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и оценка уровня заработной платы педагогических работников; 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материально-техническое и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дошкольных образовательных организаций;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условия получения дошкольного образования лицами с ограниченными возможностями здоровья и инвалидами;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лиц, обучающихся по программам дошкольного образования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 изменение сети дошкольных образовательных организаций (в том числе ликвидация и реорганизация организаций, осуществляющих образовательную деятельность);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 финансово-экономическая деятельность дошкольных образовательных организаций;</a:t>
            </a:r>
          </a:p>
          <a:p>
            <a:pPr indent="180975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и)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безопасных условий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образовательного процесса в дошкольных образовательных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2377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3"/>
          <a:stretch>
            <a:fillRect/>
          </a:stretch>
        </p:blipFill>
        <p:spPr bwMode="auto">
          <a:xfrm>
            <a:off x="1259632" y="2133601"/>
            <a:ext cx="5904656" cy="9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3"/>
          <a:stretch>
            <a:fillRect/>
          </a:stretch>
        </p:blipFill>
        <p:spPr bwMode="auto">
          <a:xfrm>
            <a:off x="1259632" y="0"/>
            <a:ext cx="5904656" cy="205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3102"/>
            <a:ext cx="5904656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9"/>
          <a:stretch>
            <a:fillRect/>
          </a:stretch>
        </p:blipFill>
        <p:spPr bwMode="auto">
          <a:xfrm>
            <a:off x="1259632" y="5157790"/>
            <a:ext cx="5904657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1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"/>
            <a:ext cx="5544615" cy="67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87" y="1"/>
            <a:ext cx="6722587" cy="64533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114"/>
            <a:ext cx="8064896" cy="624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73576" cy="540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" y="980728"/>
            <a:ext cx="887260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556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Количественные результаты НОКО-2021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7101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612"/>
            <a:ext cx="6048672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20639"/>
            <a:ext cx="86423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prstClr val="black"/>
                </a:solidFill>
                <a:latin typeface="Calibri"/>
                <a:cs typeface="Arial" pitchFamily="34" charset="0"/>
              </a:rPr>
              <a:t>ОФИЦИАЛЬНЫЙ </a:t>
            </a:r>
            <a:r>
              <a:rPr lang="ru-RU" b="1" cap="all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САЙТ 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Calibri"/>
                <a:cs typeface="Arial" pitchFamily="34" charset="0"/>
              </a:rPr>
              <a:t>размещения информации о государственных (муниципальных) учреждениях - 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  <a:hlinkClick r:id="rId3"/>
              </a:rPr>
              <a:t>http://www.bus.gov.ru/pub/home</a:t>
            </a:r>
            <a:r>
              <a:rPr lang="ru-RU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30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969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9"/>
            <a:ext cx="878497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524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2.4.	Участие обучающихся в интеллектуальной, творческой, физкультурно-спортивной и других видах деятельности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2.5.	 </a:t>
            </a:r>
            <a:r>
              <a:rPr lang="ru-RU" alt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 в конкурсах, фестивалях, выставках и др.*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участвующих </a:t>
            </a:r>
            <a:r>
              <a:rPr lang="en-US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побеждающих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интеллектуальных, творческих, спортивных конкурсах, фестивалях, соревнованиях по направлению профессиональной деятельности аттестуемого на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региональном, международном, всероссийском и/или муниципальном, институциональном уровне; 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969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9"/>
            <a:ext cx="878497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524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2.4.	Участие обучающихся в интеллектуальной, творческой, физкультурно-спортивной и других видах деятельности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2.5.	 </a:t>
            </a:r>
            <a:r>
              <a:rPr lang="ru-RU" alt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 в конкурсах, фестивалях, выставках и др.*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участвующих </a:t>
            </a:r>
            <a:r>
              <a:rPr lang="en-US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побеждающих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интеллектуальных, творческих, спортивных конкурсах, фестивалях, соревнованиях по направлению профессиональной деятельности аттестуемого на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региональном, международном, всероссийском и/или муниципальном, институциональном уровне; </a:t>
            </a: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2682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9022" y="5157193"/>
            <a:ext cx="8559436" cy="15841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аттестуемые смешивают в данных пунктах детей-участников и победителей; 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приводят в качестве подтверждения некачественные изображения дипломов и грамот, не ранжируют их по уровням.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Порядок проведения аттестации педагогических работников организаций, осуществляющих образовательную деятельность </a:t>
            </a:r>
            <a:r>
              <a:rPr lang="ru-RU" sz="1800" b="1" dirty="0" smtClean="0">
                <a:solidFill>
                  <a:srgbClr val="002060"/>
                </a:solidFill>
              </a:rPr>
              <a:t>(Приказ Минобрнауки России от 7 апреля 2014 г. N 276)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Autofit/>
          </a:bodyPr>
          <a:lstStyle/>
          <a:p>
            <a:pPr marL="0" indent="452438">
              <a:buNone/>
            </a:pPr>
            <a:r>
              <a:rPr lang="ru-RU" sz="1800" dirty="0" smtClean="0"/>
              <a:t>«36. Первая квалификационная категория педагогическим работникам устанавливается </a:t>
            </a:r>
            <a:r>
              <a:rPr lang="ru-RU" sz="1800" b="1" dirty="0" smtClean="0">
                <a:solidFill>
                  <a:srgbClr val="0070C0"/>
                </a:solidFill>
              </a:rPr>
              <a:t>на основе</a:t>
            </a:r>
            <a:r>
              <a:rPr lang="ru-RU" sz="1800" dirty="0" smtClean="0"/>
              <a:t>:</a:t>
            </a:r>
          </a:p>
          <a:p>
            <a:pPr marL="0" indent="452438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стабильных положительных результатов освоения обучающимися образовательных программ</a:t>
            </a:r>
            <a:r>
              <a:rPr lang="ru-RU" sz="1800" dirty="0" smtClean="0"/>
              <a:t> по итогам мониторингов, проводимых организацией;</a:t>
            </a:r>
          </a:p>
          <a:p>
            <a:pPr marL="0" indent="452438">
              <a:buNone/>
            </a:pPr>
            <a:r>
              <a:rPr lang="ru-RU" sz="1800" dirty="0" smtClean="0"/>
              <a:t>стабильных положительных результатов освоения обучающимися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N 6625;</a:t>
            </a:r>
          </a:p>
          <a:p>
            <a:pPr marL="0" indent="452438">
              <a:buNone/>
            </a:pPr>
            <a:r>
              <a:rPr lang="ru-RU" sz="1800" dirty="0" smtClean="0"/>
              <a:t>выявления </a:t>
            </a:r>
            <a:r>
              <a:rPr lang="ru-RU" sz="1800" b="1" dirty="0" smtClean="0">
                <a:solidFill>
                  <a:srgbClr val="0070C0"/>
                </a:solidFill>
              </a:rPr>
              <a:t>развития у обучающихся способностей</a:t>
            </a:r>
            <a:r>
              <a:rPr lang="ru-RU" sz="1800" dirty="0" smtClean="0"/>
              <a:t> к научной (интеллектуальной), творческой, физкультурно-спортивной деятельности;</a:t>
            </a:r>
          </a:p>
          <a:p>
            <a:pPr marL="0" indent="452438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личного вклада в повышение качества образования</a:t>
            </a:r>
            <a:r>
              <a:rPr lang="ru-RU" sz="1800" dirty="0" smtClean="0"/>
              <a:t>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организации.»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49659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3395664" y="-2499132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3994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50"/>
            <a:ext cx="8784976" cy="400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Транслирование в педагогических коллективах опыта практических результатов профессиональной деятельности аттестуемого, активное участие в работе методических объединений, других педагогических сообществ.</a:t>
            </a:r>
          </a:p>
          <a:p>
            <a:pPr lvl="0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педагогических коллективах опыта экспериментальной и инновационной деятельности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.*</a:t>
            </a:r>
          </a:p>
          <a:p>
            <a:pPr indent="442913"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indent="442913"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официальных рецензируемых изданиях и/или выступления на мероприятиях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регионального, международного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всероссийского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и/или муниципального, институционального уровня; 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 документы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/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3395664" y="-2499132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3994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50"/>
            <a:ext cx="8784976" cy="345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Транслирование в педагогических коллективах опыта практических результатов профессиональной деятельности аттестуемого, активное участие в работе методических объединений, других педагогических сообществ.</a:t>
            </a:r>
          </a:p>
          <a:p>
            <a:pPr lvl="0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педагогических коллективах опыта экспериментальной и инновационной деятельности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.*</a:t>
            </a:r>
          </a:p>
          <a:p>
            <a:pPr indent="442913"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indent="442913"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официальных рецензируемых изданиях и/или выступления на мероприятиях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регионального, международного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всероссийского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и/или муниципального, институционального уровня; 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 документы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052" y="5253203"/>
            <a:ext cx="8559436" cy="12241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аттестуемые не соотносят информацию в п. 1.5 и п. 3.3; 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не подтверждают информацию о трансляции опыта документами.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3395664" y="-2499132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3395663" y="-24702517"/>
            <a:ext cx="550343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000" baseline="30000">
                <a:solidFill>
                  <a:srgbClr val="000000"/>
                </a:solidFill>
              </a:rPr>
              <a:t>[1]</a:t>
            </a:r>
            <a:r>
              <a:rPr lang="ru-RU" altLang="ru-RU" sz="1000">
                <a:solidFill>
                  <a:srgbClr val="000000"/>
                </a:solidFill>
              </a:rPr>
              <a:t> </a:t>
            </a:r>
            <a:r>
              <a:rPr lang="ru-RU" altLang="ru-RU" sz="900">
                <a:solidFill>
                  <a:srgbClr val="000000"/>
                </a:solidFill>
                <a:ea typeface="MS Mincho" pitchFamily="49" charset="-128"/>
              </a:rPr>
              <a:t>В данном столбце указываются ссылки на документы, представленные аттестуемым и размещенные на с</a:t>
            </a:r>
          </a:p>
          <a:p>
            <a:r>
              <a:rPr lang="ru-RU" altLang="ru-RU" sz="900">
                <a:solidFill>
                  <a:srgbClr val="000000"/>
                </a:solidFill>
                <a:ea typeface="MS Mincho" pitchFamily="49" charset="-128"/>
              </a:rPr>
              <a:t>айте образовательной организации.</a:t>
            </a:r>
            <a:endParaRPr lang="ru-RU" altLang="ru-RU" sz="600">
              <a:solidFill>
                <a:srgbClr val="000000"/>
              </a:solidFill>
            </a:endParaRPr>
          </a:p>
          <a:p>
            <a:r>
              <a:rPr lang="ru-RU" altLang="ru-RU" sz="1000" baseline="30000">
                <a:solidFill>
                  <a:srgbClr val="000000"/>
                </a:solidFill>
                <a:sym typeface="Symbol" pitchFamily="18" charset="2"/>
              </a:rPr>
              <a:t></a:t>
            </a:r>
            <a:r>
              <a:rPr lang="ru-RU" altLang="ru-RU" sz="1000">
                <a:solidFill>
                  <a:srgbClr val="000000"/>
                </a:solidFill>
              </a:rPr>
              <a:t> </a:t>
            </a:r>
            <a:r>
              <a:rPr lang="ru-RU" altLang="ru-RU" sz="900" i="1" baseline="30000">
                <a:solidFill>
                  <a:srgbClr val="000000"/>
                </a:solidFill>
                <a:ea typeface="MS Mincho" pitchFamily="49" charset="-128"/>
                <a:sym typeface="Symbol" pitchFamily="18" charset="2"/>
              </a:rPr>
              <a:t>Показатель, обязательный при аттестации на высшую квалификационную категорию</a:t>
            </a:r>
            <a:endParaRPr lang="ru-RU" altLang="ru-RU" sz="1000" baseline="30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5015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188640"/>
            <a:ext cx="8720013" cy="225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Участие в профессиональных конкурсах</a:t>
            </a:r>
            <a:r>
              <a:rPr lang="ru-RU" altLang="ru-RU" b="1" i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</a:p>
          <a:p>
            <a:pPr lvl="0">
              <a:defRPr/>
            </a:pPr>
            <a:endParaRPr lang="ru-RU" b="1" i="1" baseline="3000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2913"/>
            <a:endParaRPr lang="ru-RU" alt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indent="442913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результативное участие (победитель, призер)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профессиональных конкурсах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ниже муниципального уровня, наличие подтверждающих документов (дипломы, грамоты профессиональных конкурсов с указанием их статуса).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3395664" y="-2499132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3395663" y="-24702517"/>
            <a:ext cx="550343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000" baseline="30000">
                <a:solidFill>
                  <a:srgbClr val="000000"/>
                </a:solidFill>
              </a:rPr>
              <a:t>[1]</a:t>
            </a:r>
            <a:r>
              <a:rPr lang="ru-RU" altLang="ru-RU" sz="1000">
                <a:solidFill>
                  <a:srgbClr val="000000"/>
                </a:solidFill>
              </a:rPr>
              <a:t> </a:t>
            </a:r>
            <a:r>
              <a:rPr lang="ru-RU" altLang="ru-RU" sz="900">
                <a:solidFill>
                  <a:srgbClr val="000000"/>
                </a:solidFill>
                <a:ea typeface="MS Mincho" pitchFamily="49" charset="-128"/>
              </a:rPr>
              <a:t>В данном столбце указываются ссылки на документы, представленные аттестуемым и размещенные на с</a:t>
            </a:r>
          </a:p>
          <a:p>
            <a:r>
              <a:rPr lang="ru-RU" altLang="ru-RU" sz="900">
                <a:solidFill>
                  <a:srgbClr val="000000"/>
                </a:solidFill>
                <a:ea typeface="MS Mincho" pitchFamily="49" charset="-128"/>
              </a:rPr>
              <a:t>айте образовательной организации.</a:t>
            </a:r>
            <a:endParaRPr lang="ru-RU" altLang="ru-RU" sz="600">
              <a:solidFill>
                <a:srgbClr val="000000"/>
              </a:solidFill>
            </a:endParaRPr>
          </a:p>
          <a:p>
            <a:r>
              <a:rPr lang="ru-RU" altLang="ru-RU" sz="1000" baseline="30000">
                <a:solidFill>
                  <a:srgbClr val="000000"/>
                </a:solidFill>
                <a:sym typeface="Symbol" pitchFamily="18" charset="2"/>
              </a:rPr>
              <a:t></a:t>
            </a:r>
            <a:r>
              <a:rPr lang="ru-RU" altLang="ru-RU" sz="1000">
                <a:solidFill>
                  <a:srgbClr val="000000"/>
                </a:solidFill>
              </a:rPr>
              <a:t> </a:t>
            </a:r>
            <a:r>
              <a:rPr lang="ru-RU" altLang="ru-RU" sz="900" i="1" baseline="30000">
                <a:solidFill>
                  <a:srgbClr val="000000"/>
                </a:solidFill>
                <a:ea typeface="MS Mincho" pitchFamily="49" charset="-128"/>
                <a:sym typeface="Symbol" pitchFamily="18" charset="2"/>
              </a:rPr>
              <a:t>Показатель, обязательный при аттестации на высшую квалификационную категорию</a:t>
            </a:r>
            <a:endParaRPr lang="ru-RU" altLang="ru-RU" sz="1000" baseline="30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5015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188640"/>
            <a:ext cx="8720013" cy="201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Участие в профессиональных конкурсах</a:t>
            </a:r>
            <a:r>
              <a:rPr lang="ru-RU" altLang="ru-RU" sz="1600" b="1" i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</a:p>
          <a:p>
            <a:pPr lvl="0">
              <a:defRPr/>
            </a:pPr>
            <a:endParaRPr lang="ru-RU" sz="1600" b="1" i="1" baseline="3000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2913"/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>
              <a:lnSpc>
                <a:spcPct val="114000"/>
              </a:lnSpc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заполнению приложения к заявлению Педагога»:</a:t>
            </a:r>
          </a:p>
          <a:p>
            <a:pPr indent="442913"/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результативное участие (победитель, призер) </a:t>
            </a:r>
            <a:r>
              <a:rPr lang="ru-RU" alt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профессиональных конкурсах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ниже муниципального уровня, наличие подтверждающих документов (дипломы, грамоты профессиональных конкурсов с указанием их статуса).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0088" y="2660915"/>
            <a:ext cx="8559436" cy="19202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аттестуемые подменяют профессиональные конкурсы творческими конкурсами для педагогов и конкурсами для детей; 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приводят в качестве подтверждения некачественные изображения дипломов и грамот, не ранжируют их по уровням.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8644" y="4869161"/>
            <a:ext cx="8442324" cy="17917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/>
              <a:t>Виды профессиональных конкурсов: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смотры-конкурсы развивающей предметно-пространственной среды,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конкурсы </a:t>
            </a:r>
            <a:r>
              <a:rPr lang="ru-RU" dirty="0"/>
              <a:t>программно-методических, учебно-методических материалов,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конкурсы </a:t>
            </a:r>
            <a:r>
              <a:rPr lang="ru-RU" dirty="0"/>
              <a:t>профессионального мастерства.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4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3395664" y="-2499132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3395665" y="-24849655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3395663" y="-24702517"/>
            <a:ext cx="550343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000" baseline="30000">
                <a:solidFill>
                  <a:srgbClr val="000000"/>
                </a:solidFill>
              </a:rPr>
              <a:t>[1]</a:t>
            </a:r>
            <a:r>
              <a:rPr lang="ru-RU" altLang="ru-RU" sz="1000">
                <a:solidFill>
                  <a:srgbClr val="000000"/>
                </a:solidFill>
              </a:rPr>
              <a:t> </a:t>
            </a:r>
            <a:r>
              <a:rPr lang="ru-RU" altLang="ru-RU" sz="900">
                <a:solidFill>
                  <a:srgbClr val="000000"/>
                </a:solidFill>
                <a:ea typeface="MS Mincho" pitchFamily="49" charset="-128"/>
              </a:rPr>
              <a:t>В данном столбце указываются ссылки на документы, представленные аттестуемым и размещенные на с</a:t>
            </a:r>
          </a:p>
          <a:p>
            <a:r>
              <a:rPr lang="ru-RU" altLang="ru-RU" sz="900">
                <a:solidFill>
                  <a:srgbClr val="000000"/>
                </a:solidFill>
                <a:ea typeface="MS Mincho" pitchFamily="49" charset="-128"/>
              </a:rPr>
              <a:t>айте образовательной организации.</a:t>
            </a:r>
            <a:endParaRPr lang="ru-RU" altLang="ru-RU" sz="600">
              <a:solidFill>
                <a:srgbClr val="000000"/>
              </a:solidFill>
            </a:endParaRPr>
          </a:p>
          <a:p>
            <a:r>
              <a:rPr lang="ru-RU" altLang="ru-RU" sz="1000" baseline="30000">
                <a:solidFill>
                  <a:srgbClr val="000000"/>
                </a:solidFill>
                <a:sym typeface="Symbol" pitchFamily="18" charset="2"/>
              </a:rPr>
              <a:t></a:t>
            </a:r>
            <a:r>
              <a:rPr lang="ru-RU" altLang="ru-RU" sz="1000">
                <a:solidFill>
                  <a:srgbClr val="000000"/>
                </a:solidFill>
              </a:rPr>
              <a:t> </a:t>
            </a:r>
            <a:r>
              <a:rPr lang="ru-RU" altLang="ru-RU" sz="900" i="1" baseline="30000">
                <a:solidFill>
                  <a:srgbClr val="000000"/>
                </a:solidFill>
                <a:ea typeface="MS Mincho" pitchFamily="49" charset="-128"/>
                <a:sym typeface="Symbol" pitchFamily="18" charset="2"/>
              </a:rPr>
              <a:t>Показатель, обязательный при аттестации на высшую квалификационную категорию</a:t>
            </a:r>
            <a:endParaRPr lang="ru-RU" altLang="ru-RU" sz="1000" baseline="30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5015" name="Rectangle 4"/>
          <p:cNvSpPr>
            <a:spLocks noChangeArrowheads="1"/>
          </p:cNvSpPr>
          <p:nvPr/>
        </p:nvSpPr>
        <p:spPr bwMode="auto">
          <a:xfrm>
            <a:off x="457201" y="17532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/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40216"/>
            <a:ext cx="8720013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особенности заполнения пунктов 2.1 – 2.2; 2.4 – 2.5; 3.2 – 3.3 </a:t>
            </a:r>
            <a:endParaRPr lang="ru-RU" altLang="ru-RU" sz="1900" b="1" baseline="30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defRPr/>
            </a:pPr>
            <a:endParaRPr lang="ru-RU" sz="1900" b="1" i="1" baseline="3000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4260" y="5253203"/>
            <a:ext cx="8663493" cy="150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Пункты 2.2, 2.5, 3.3 являются обязательными для аттестации на высшую квалификационную категорию.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Пункты </a:t>
            </a:r>
            <a:r>
              <a:rPr lang="ru-RU" sz="1600" dirty="0" smtClean="0">
                <a:solidFill>
                  <a:prstClr val="black"/>
                </a:solidFill>
              </a:rPr>
              <a:t>2.2, 2.5 и 3.3 </a:t>
            </a:r>
            <a:r>
              <a:rPr lang="ru-RU" sz="1600" dirty="0" smtClean="0"/>
              <a:t>показывают результаты выше, чем по п. 2.1, 2.4 и 3.2., поэтому при заполнении Приложения к заявлению возможно заполнение одного из них с указанием «см. …» или дублирование информации.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2697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2.1. </a:t>
            </a:r>
            <a:r>
              <a:rPr lang="ru-RU" sz="1600" u="sng" dirty="0">
                <a:solidFill>
                  <a:srgbClr val="002060"/>
                </a:solidFill>
              </a:rPr>
              <a:t>Стабильные положительные результаты </a:t>
            </a:r>
            <a:r>
              <a:rPr lang="ru-RU" sz="1600" dirty="0">
                <a:solidFill>
                  <a:srgbClr val="002060"/>
                </a:solidFill>
              </a:rPr>
              <a:t>освоения образовательных программ по итогам мониторингов, проводимых аттестуемым и организацией, в том числе по развитию социальных компетентностей, мотивации к познанию и развитию обучающихся.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2.2</a:t>
            </a:r>
            <a:r>
              <a:rPr lang="ru-RU" sz="1600" i="1" dirty="0">
                <a:solidFill>
                  <a:srgbClr val="002060"/>
                </a:solidFill>
              </a:rPr>
              <a:t>. </a:t>
            </a:r>
            <a:r>
              <a:rPr lang="ru-RU" sz="1600" i="1" u="sng" dirty="0">
                <a:solidFill>
                  <a:srgbClr val="002060"/>
                </a:solidFill>
              </a:rPr>
              <a:t>Достижение</a:t>
            </a:r>
            <a:r>
              <a:rPr lang="ru-RU" sz="1600" i="1" dirty="0">
                <a:solidFill>
                  <a:srgbClr val="002060"/>
                </a:solidFill>
              </a:rPr>
              <a:t> обучающимися </a:t>
            </a:r>
            <a:r>
              <a:rPr lang="ru-RU" sz="1600" i="1" u="sng" dirty="0">
                <a:solidFill>
                  <a:srgbClr val="002060"/>
                </a:solidFill>
              </a:rPr>
              <a:t>положительной динамики</a:t>
            </a:r>
            <a:r>
              <a:rPr lang="ru-RU" sz="1600" i="1" dirty="0">
                <a:solidFill>
                  <a:srgbClr val="002060"/>
                </a:solidFill>
              </a:rPr>
              <a:t>* </a:t>
            </a:r>
            <a:r>
              <a:rPr lang="ru-RU" sz="1600" dirty="0">
                <a:solidFill>
                  <a:srgbClr val="002060"/>
                </a:solidFill>
              </a:rPr>
              <a:t>результатов освоения образовательных программ по итогам мониторингов, проводимых аттестуемым и организацией, в том числе по развитию социальных компетентностей обучающихся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2.4. </a:t>
            </a:r>
            <a:r>
              <a:rPr lang="ru-RU" sz="1600" u="sng" dirty="0">
                <a:solidFill>
                  <a:srgbClr val="002060"/>
                </a:solidFill>
              </a:rPr>
              <a:t>Участие</a:t>
            </a:r>
            <a:r>
              <a:rPr lang="ru-RU" sz="1600" dirty="0">
                <a:solidFill>
                  <a:srgbClr val="002060"/>
                </a:solidFill>
              </a:rPr>
              <a:t> обучающихся в научной (интеллектуальной), творческой, физкультурно-спортивной и других видах деятельности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2.5. </a:t>
            </a:r>
            <a:r>
              <a:rPr lang="ru-RU" sz="1600" i="1" u="sng" dirty="0">
                <a:solidFill>
                  <a:srgbClr val="002060"/>
                </a:solidFill>
              </a:rPr>
              <a:t>Достижения</a:t>
            </a:r>
            <a:r>
              <a:rPr lang="ru-RU" sz="1600" i="1" dirty="0">
                <a:solidFill>
                  <a:srgbClr val="002060"/>
                </a:solidFill>
              </a:rPr>
              <a:t> обучающихся в олимпиадах, конкурсах, фестивалях, соревнованиях</a:t>
            </a:r>
            <a:r>
              <a:rPr lang="ru-RU" sz="1600" i="1" dirty="0" smtClean="0">
                <a:solidFill>
                  <a:srgbClr val="002060"/>
                </a:solidFill>
              </a:rPr>
              <a:t>.*</a:t>
            </a:r>
          </a:p>
          <a:p>
            <a:endParaRPr lang="ru-RU" sz="1600" i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3.2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u="sng" dirty="0">
                <a:solidFill>
                  <a:srgbClr val="002060"/>
                </a:solidFill>
              </a:rPr>
              <a:t>Транслирование</a:t>
            </a:r>
            <a:r>
              <a:rPr lang="ru-RU" sz="1600" dirty="0">
                <a:solidFill>
                  <a:srgbClr val="002060"/>
                </a:solidFill>
              </a:rPr>
              <a:t> в педагогических коллективах </a:t>
            </a:r>
            <a:r>
              <a:rPr lang="ru-RU" sz="1600" u="sng" dirty="0">
                <a:solidFill>
                  <a:srgbClr val="002060"/>
                </a:solidFill>
              </a:rPr>
              <a:t>опыта практических результатов </a:t>
            </a:r>
            <a:r>
              <a:rPr lang="ru-RU" sz="1600" dirty="0">
                <a:solidFill>
                  <a:srgbClr val="002060"/>
                </a:solidFill>
              </a:rPr>
              <a:t>профессиональной деятельности аттестуемого, активное участие в работе методических объединений, других педагогических сообществ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3.3. </a:t>
            </a:r>
            <a:r>
              <a:rPr lang="ru-RU" sz="1600" i="1" u="sng" dirty="0">
                <a:solidFill>
                  <a:srgbClr val="002060"/>
                </a:solidFill>
              </a:rPr>
              <a:t>Транслирование</a:t>
            </a:r>
            <a:r>
              <a:rPr lang="ru-RU" sz="1600" i="1" dirty="0">
                <a:solidFill>
                  <a:srgbClr val="002060"/>
                </a:solidFill>
              </a:rPr>
              <a:t> в педагогических коллективах </a:t>
            </a:r>
            <a:r>
              <a:rPr lang="ru-RU" sz="1600" i="1" u="sng" dirty="0">
                <a:solidFill>
                  <a:srgbClr val="002060"/>
                </a:solidFill>
              </a:rPr>
              <a:t>опыта экспериментальной и инновационной деятельности</a:t>
            </a:r>
            <a:r>
              <a:rPr lang="ru-RU" sz="1600" i="1" dirty="0">
                <a:solidFill>
                  <a:srgbClr val="002060"/>
                </a:solidFill>
              </a:rPr>
              <a:t>.*</a:t>
            </a:r>
          </a:p>
        </p:txBody>
      </p:sp>
    </p:spTree>
    <p:extLst>
      <p:ext uri="{BB962C8B-B14F-4D97-AF65-F5344CB8AC3E}">
        <p14:creationId xmlns:p14="http://schemas.microsoft.com/office/powerpoint/2010/main" val="1299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645" y="450851"/>
            <a:ext cx="8856984" cy="5642445"/>
          </a:xfrm>
        </p:spPr>
        <p:txBody>
          <a:bodyPr>
            <a:noAutofit/>
          </a:bodyPr>
          <a:lstStyle/>
          <a:p>
            <a:pPr marL="0" indent="452438">
              <a:buNone/>
            </a:pPr>
            <a:r>
              <a:rPr lang="ru-RU" sz="1800" dirty="0" smtClean="0"/>
              <a:t>«37. Высшая квалификационная категория педагогическим работникам устанавливается </a:t>
            </a:r>
            <a:r>
              <a:rPr lang="ru-RU" sz="1800" b="1" dirty="0" smtClean="0">
                <a:solidFill>
                  <a:srgbClr val="0070C0"/>
                </a:solidFill>
              </a:rPr>
              <a:t>на основе</a:t>
            </a:r>
            <a:r>
              <a:rPr lang="ru-RU" sz="1800" dirty="0" smtClean="0"/>
              <a:t>:</a:t>
            </a:r>
          </a:p>
          <a:p>
            <a:pPr marL="0" indent="452438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достижения обучающимися положительной динамики результатов освоения образовательных программ</a:t>
            </a:r>
            <a:r>
              <a:rPr lang="ru-RU" sz="1800" dirty="0" smtClean="0"/>
              <a:t> по итогам мониторингов, проводимых организацией;</a:t>
            </a:r>
          </a:p>
          <a:p>
            <a:pPr marL="0" indent="452438">
              <a:buNone/>
            </a:pPr>
            <a:r>
              <a:rPr lang="ru-RU" sz="1800" dirty="0" smtClean="0"/>
              <a:t>достижения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N 6625;</a:t>
            </a:r>
          </a:p>
          <a:p>
            <a:pPr marL="0" indent="452438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выявления и развития способностей обучающихся</a:t>
            </a:r>
            <a:r>
              <a:rPr lang="ru-RU" sz="1800" dirty="0" smtClean="0"/>
              <a:t> к научной (интеллектуальной), творческой, физкультурно-спортивной деятельности, а также их участия в олимпиадах, конкурсах, фестивалях, соревнованиях;</a:t>
            </a:r>
          </a:p>
          <a:p>
            <a:pPr marL="0" indent="452438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личного вклада в повышение качества образования</a:t>
            </a:r>
            <a:r>
              <a:rPr lang="ru-RU" sz="1800" dirty="0" smtClean="0"/>
              <a:t>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</a:p>
          <a:p>
            <a:pPr marL="0" indent="452438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активного участия</a:t>
            </a:r>
            <a:r>
              <a:rPr lang="ru-RU" sz="1800" dirty="0" smtClean="0"/>
              <a:t> в работе методических объединений педагогических работников организаций, </a:t>
            </a:r>
            <a:r>
              <a:rPr lang="ru-RU" sz="1800" b="1" dirty="0" smtClean="0">
                <a:solidFill>
                  <a:srgbClr val="0070C0"/>
                </a:solidFill>
              </a:rPr>
              <a:t>в разработке программно-методического сопровождения образовательного процесса, профессиональных конкурсах</a:t>
            </a:r>
            <a:r>
              <a:rPr lang="ru-RU" sz="1800" dirty="0" smtClean="0"/>
              <a:t>.»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5351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277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Основные показатели результатов деятельности педагога в межаттестационный период: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7995284"/>
              </p:ext>
            </p:extLst>
          </p:nvPr>
        </p:nvGraphicFramePr>
        <p:xfrm>
          <a:off x="1043608" y="1484784"/>
          <a:ext cx="7416824" cy="474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04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Основные причины </a:t>
            </a:r>
            <a:r>
              <a:rPr lang="ru-RU" sz="2000" b="1" dirty="0" smtClean="0">
                <a:solidFill>
                  <a:srgbClr val="C00000"/>
                </a:solidFill>
              </a:rPr>
              <a:t>отказа</a:t>
            </a:r>
            <a:r>
              <a:rPr lang="ru-RU" sz="2000" b="1" dirty="0" smtClean="0">
                <a:solidFill>
                  <a:srgbClr val="002060"/>
                </a:solidFill>
              </a:rPr>
              <a:t> в установлении квалификационной категории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0927" y="1412776"/>
            <a:ext cx="6984776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1. Результаты </a:t>
            </a:r>
            <a:r>
              <a:rPr lang="ru-RU" b="1" dirty="0"/>
              <a:t>деятельности педагога в межаттестационный период представлены некорректно (не соответствуют показателям)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140968"/>
            <a:ext cx="6984776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2. Результаты </a:t>
            </a:r>
            <a:r>
              <a:rPr lang="ru-RU" b="1" dirty="0"/>
              <a:t>деятельности педагога в межаттестационный период не представлены по некоторым разделам Приложения к заявлению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093" y="4869160"/>
            <a:ext cx="6984776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3. Результаты </a:t>
            </a:r>
            <a:r>
              <a:rPr lang="ru-RU" b="1" dirty="0"/>
              <a:t>деятельности педагога в межаттестационный период не </a:t>
            </a:r>
            <a:r>
              <a:rPr lang="ru-RU" b="1" dirty="0" smtClean="0"/>
              <a:t>подтверждены </a:t>
            </a:r>
            <a:r>
              <a:rPr lang="ru-RU" b="1" dirty="0"/>
              <a:t>документами</a:t>
            </a:r>
          </a:p>
        </p:txBody>
      </p:sp>
    </p:spTree>
    <p:extLst>
      <p:ext uri="{BB962C8B-B14F-4D97-AF65-F5344CB8AC3E}">
        <p14:creationId xmlns:p14="http://schemas.microsoft.com/office/powerpoint/2010/main" val="133567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7" y="188640"/>
            <a:ext cx="8859713" cy="35660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92075" indent="176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Font typeface="Calibri" pitchFamily="34" charset="0"/>
              <a:buAutoNum type="arabicPeriod"/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Вклад аттестуемого в повышение качества проектирования и реализации образовательного процесса</a:t>
            </a:r>
            <a:endParaRPr lang="ru-RU" altLang="ru-RU" dirty="0" smtClean="0">
              <a:solidFill>
                <a:srgbClr val="000000"/>
              </a:solidFill>
              <a:latin typeface="MS Mincho" pitchFamily="49" charset="-128"/>
              <a:cs typeface="Times New Roman" pitchFamily="18" charset="0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1.1. Обоснованность актуальности темы (направления) профессиональной деятельности (или проблемы профессионального проекта):</a:t>
            </a:r>
            <a:endParaRPr lang="ru-RU" altLang="ru-RU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заполнению приложения к заявлению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Педагога»: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сформулированы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согласованные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 (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направление),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профессиональной деятельности (или проблемы профессионального проекта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обоснованы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актуальность, тема (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направление),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задачи; </a:t>
            </a: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актуальности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себя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ссылки на нормативные документы и анализ особенностей образовательной организации,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7" y="188640"/>
            <a:ext cx="8859713" cy="35660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92075" indent="176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Font typeface="Calibri" pitchFamily="34" charset="0"/>
              <a:buAutoNum type="arabicPeriod"/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Вклад аттестуемого в повышение качества проектирования и реализации образовательного процесса</a:t>
            </a:r>
            <a:endParaRPr lang="ru-RU" altLang="ru-RU" dirty="0" smtClean="0">
              <a:solidFill>
                <a:srgbClr val="000000"/>
              </a:solidFill>
              <a:latin typeface="MS Mincho" pitchFamily="49" charset="-128"/>
              <a:cs typeface="Times New Roman" pitchFamily="18" charset="0"/>
            </a:endParaRPr>
          </a:p>
          <a:p>
            <a:pPr indent="268288" eaLnBrk="1" hangingPunct="1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1.1. Обоснованность актуальности темы (направления) профессиональной деятельности (или проблемы профессионального проекта):</a:t>
            </a:r>
            <a:endParaRPr lang="ru-RU" altLang="ru-RU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«ПАМЯТКА по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заполнению приложения к заявлению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Педагога»: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сформулированы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согласованные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 (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направление),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профессиональной деятельности (или проблемы профессионального проекта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обоснованы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актуальность, тема (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направление),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задачи; </a:t>
            </a: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актуальности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себя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ссылки на нормативные документы и анализ особенностей образовательной организации, </a:t>
            </a: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061182"/>
            <a:ext cx="8559436" cy="16321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проблемы: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аттестуемые не раскрывают и не обосновывают причины выбора темы;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не ссылаются на подтверждающие документы.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5" y="116633"/>
            <a:ext cx="8928100" cy="4513415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176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1.2. Ресурсное обеспечение и программно-методическое сопровождение профессиональной деятельности в межаттестационный период (или реализации профессионального проекта):</a:t>
            </a:r>
          </a:p>
          <a:p>
            <a:pPr indent="268288" eaLnBrk="1" hangingPunct="1">
              <a:lnSpc>
                <a:spcPct val="114000"/>
              </a:lnSpc>
              <a:defRPr/>
            </a:pPr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1" indent="268288" algn="just" eaLnBrk="1" hangingPunct="1">
              <a:lnSpc>
                <a:spcPct val="114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ПАМЯТКА по заполнению приложения к заявлению Педагога»:</a:t>
            </a: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описано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сопровождение, </a:t>
            </a:r>
            <a:endParaRPr lang="ru-RU" alt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среда, </a:t>
            </a:r>
            <a:endParaRPr lang="ru-RU" alt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информационное обеспечение </a:t>
            </a:r>
            <a:endParaRPr lang="ru-RU" alt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ОО и группы (зала, кабинета), в аспекте заявленных темы (направлений), целей и задач профессиональной деятельности (или реализации профессионального проекта) в межаттестационный период и в соответствии с ФГОС;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вклад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аттестуемого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их создание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совершенствование;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eaLnBrk="1" hangingPunct="1">
              <a:lnSpc>
                <a:spcPct val="114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 документы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(например, рабочая программа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012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2103</Words>
  <Application>Microsoft Office PowerPoint</Application>
  <PresentationFormat>Экран (4:3)</PresentationFormat>
  <Paragraphs>270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Актуальные вопросы аттестации педагогических работников Новосибирской области</vt:lpstr>
      <vt:lpstr>РЕГЛАМЕНТ работы аттестационной комиссии министерства образования Новосибирской области по аттестации в целях установления квалификационных категорий педагогических работников организаций, осуществляющих образовательную деятельность и находящихся в ведении Новосибирской области, педагогических работников муниципальных и частных организаций, осуществляющих образовательную деятельность (утв. приказом Минобразования Новосибирской области от 22.11.2019 № 2969)</vt:lpstr>
      <vt:lpstr>Порядок проведения аттестации педагогических работников организаций, осуществляющих образовательную деятельность (Приказ Минобрнауки России от 7 апреля 2014 г. N 276)</vt:lpstr>
      <vt:lpstr>Презентация PowerPoint</vt:lpstr>
      <vt:lpstr>Основные показатели результатов деятельности педагога в межаттестационный период:</vt:lpstr>
      <vt:lpstr>Основные причины отказа в установлении квалификационной категории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Oxana Chechulina</dc:creator>
  <cp:lastModifiedBy>Oxana Chechulina</cp:lastModifiedBy>
  <cp:revision>30</cp:revision>
  <dcterms:created xsi:type="dcterms:W3CDTF">2021-06-20T07:25:54Z</dcterms:created>
  <dcterms:modified xsi:type="dcterms:W3CDTF">2022-01-12T14:22:10Z</dcterms:modified>
</cp:coreProperties>
</file>