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9" r:id="rId3"/>
    <p:sldId id="261" r:id="rId4"/>
    <p:sldId id="262" r:id="rId5"/>
    <p:sldId id="260" r:id="rId6"/>
    <p:sldId id="263" r:id="rId7"/>
    <p:sldId id="282" r:id="rId8"/>
    <p:sldId id="264" r:id="rId9"/>
    <p:sldId id="285" r:id="rId10"/>
    <p:sldId id="286" r:id="rId11"/>
    <p:sldId id="283" r:id="rId12"/>
    <p:sldId id="265" r:id="rId13"/>
    <p:sldId id="267" r:id="rId14"/>
    <p:sldId id="270" r:id="rId15"/>
    <p:sldId id="258" r:id="rId16"/>
    <p:sldId id="268" r:id="rId17"/>
    <p:sldId id="269" r:id="rId18"/>
    <p:sldId id="277" r:id="rId19"/>
    <p:sldId id="278" r:id="rId20"/>
    <p:sldId id="281" r:id="rId21"/>
    <p:sldId id="276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FE3407-115F-4736-BDC0-AAFD34C2B631}">
          <p14:sldIdLst>
            <p14:sldId id="259"/>
            <p14:sldId id="261"/>
            <p14:sldId id="262"/>
            <p14:sldId id="260"/>
            <p14:sldId id="263"/>
            <p14:sldId id="282"/>
          </p14:sldIdLst>
        </p14:section>
        <p14:section name="Раздел без заголовка" id="{A7CF7681-A1AB-4D50-A361-19717165CB60}">
          <p14:sldIdLst>
            <p14:sldId id="264"/>
            <p14:sldId id="285"/>
            <p14:sldId id="286"/>
            <p14:sldId id="283"/>
            <p14:sldId id="265"/>
            <p14:sldId id="267"/>
            <p14:sldId id="270"/>
            <p14:sldId id="258"/>
            <p14:sldId id="268"/>
            <p14:sldId id="269"/>
            <p14:sldId id="277"/>
            <p14:sldId id="278"/>
            <p14:sldId id="281"/>
            <p14:sldId id="276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B80000"/>
    <a:srgbClr val="8E0000"/>
    <a:srgbClr val="2F2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82861864489161"/>
          <c:y val="0.17632990588592981"/>
          <c:w val="0.78944298629337994"/>
          <c:h val="0.585592817462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rgbClr val="2F2FF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5B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5B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5B0"/>
              </a:solidFill>
            </c:spPr>
          </c:dPt>
          <c:dLbls>
            <c:dLbl>
              <c:idx val="0"/>
              <c:layout>
                <c:manualLayout>
                  <c:x val="1.2345679012345678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02469135802526E-2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18518518518517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effectLst>
                <a:outerShdw blurRad="50800" dist="50800" dir="5400000" algn="ctr" rotWithShape="0">
                  <a:srgbClr val="002060"/>
                </a:outerShdw>
              </a:effectLst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2010 год 1 класс начало года </c:v>
                </c:pt>
                <c:pt idx="1">
                  <c:v>2011 год 1 класс конец года </c:v>
                </c:pt>
                <c:pt idx="2">
                  <c:v>2014 год  4 класс начало года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0.72</c:v>
                </c:pt>
                <c:pt idx="1">
                  <c:v>0.92</c:v>
                </c:pt>
                <c:pt idx="2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B80000"/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48148148148147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88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2010 год 1 класс начало года </c:v>
                </c:pt>
                <c:pt idx="1">
                  <c:v>2011 год 1 класс конец года </c:v>
                </c:pt>
                <c:pt idx="2">
                  <c:v>2014 год  4 класс начало года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</c:v>
                </c:pt>
                <c:pt idx="1">
                  <c:v>0.08</c:v>
                </c:pt>
                <c:pt idx="2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2.6234567901234566E-2"/>
                  <c:y val="-2.8912998737845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66E-2"/>
                  <c:y val="-1.9642228626261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32098765432098E-2"/>
                  <c:y val="-3.64784245916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2010 год 1 класс начало года </c:v>
                </c:pt>
                <c:pt idx="1">
                  <c:v>2011 год 1 класс конец года </c:v>
                </c:pt>
                <c:pt idx="2">
                  <c:v>2014 год  4 класс начало года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845312"/>
        <c:axId val="88859392"/>
        <c:axId val="0"/>
      </c:bar3DChart>
      <c:catAx>
        <c:axId val="8884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88859392"/>
        <c:crosses val="autoZero"/>
        <c:auto val="1"/>
        <c:lblAlgn val="ctr"/>
        <c:lblOffset val="100"/>
        <c:noMultiLvlLbl val="0"/>
      </c:catAx>
      <c:valAx>
        <c:axId val="88859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84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72984480687115"/>
          <c:y val="4.4861391929187228E-2"/>
          <c:w val="0.6967305048963105"/>
          <c:h val="0.81230690573475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благоприятный   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0336258160524066E-2"/>
                  <c:y val="-2.5254293948050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977828141004464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4 класс</c:v>
                </c:pt>
                <c:pt idx="1">
                  <c:v>5 класс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0.96</c:v>
                </c:pt>
                <c:pt idx="1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нейтральный 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7115010880698755E-2"/>
                  <c:y val="-3.367239193073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5043872407861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4 класс</c:v>
                </c:pt>
                <c:pt idx="1">
                  <c:v>5 класс 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0.04</c:v>
                </c:pt>
                <c:pt idx="1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неблагоприятный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134762667663283E-2"/>
                  <c:y val="3.0485441041517092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baseline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624742030068782E-2"/>
                  <c:y val="6.097088208303418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20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 класс</c:v>
                </c:pt>
                <c:pt idx="1">
                  <c:v>5 класс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645440"/>
        <c:axId val="89646976"/>
        <c:axId val="0"/>
      </c:bar3DChart>
      <c:catAx>
        <c:axId val="8964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89646976"/>
        <c:crosses val="autoZero"/>
        <c:auto val="1"/>
        <c:lblAlgn val="ctr"/>
        <c:lblOffset val="100"/>
        <c:noMultiLvlLbl val="0"/>
      </c:catAx>
      <c:valAx>
        <c:axId val="89646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64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30794533648067"/>
          <c:y val="0.2794139498017606"/>
          <c:w val="0.28724879705632606"/>
          <c:h val="0.259886944621876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9.xml"/><Relationship Id="rId1" Type="http://schemas.openxmlformats.org/officeDocument/2006/relationships/image" Target="../media/image10.png"/><Relationship Id="rId6" Type="http://schemas.openxmlformats.org/officeDocument/2006/relationships/slide" Target="../slides/slide14.xml"/><Relationship Id="rId5" Type="http://schemas.openxmlformats.org/officeDocument/2006/relationships/image" Target="../media/image12.png"/><Relationship Id="rId4" Type="http://schemas.openxmlformats.org/officeDocument/2006/relationships/slide" Target="../slides/slide10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B9EDE-CA40-46B7-8215-EDB7C26FA7F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7D6041-82C3-4F0F-A8C2-130E3C283601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Приёмы, направленные на организацию педагогического общения</a:t>
          </a:r>
          <a:endParaRPr lang="ru-RU" sz="3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</dgm:t>
    </dgm:pt>
    <dgm:pt modelId="{65EC8CEE-BD39-430C-8AE5-51FB98646BD5}" type="parTrans" cxnId="{879CEF11-3036-4B49-B709-19141343D866}">
      <dgm:prSet/>
      <dgm:spPr/>
      <dgm:t>
        <a:bodyPr/>
        <a:lstStyle/>
        <a:p>
          <a:endParaRPr lang="ru-RU"/>
        </a:p>
      </dgm:t>
    </dgm:pt>
    <dgm:pt modelId="{9C6B14CD-6DFB-4A57-A16D-6608334E219B}" type="sibTrans" cxnId="{879CEF11-3036-4B49-B709-19141343D866}">
      <dgm:prSet/>
      <dgm:spPr/>
      <dgm:t>
        <a:bodyPr/>
        <a:lstStyle/>
        <a:p>
          <a:endParaRPr lang="ru-RU"/>
        </a:p>
      </dgm:t>
    </dgm:pt>
    <dgm:pt modelId="{D732C147-EE09-491C-9B41-5BC81493D6E2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Приёмы, направленные на создание ситуации успеха</a:t>
          </a:r>
          <a:endParaRPr lang="ru-RU" sz="3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</dgm:t>
    </dgm:pt>
    <dgm:pt modelId="{C10CFFD2-3D9A-4B12-94C8-3E833BE9E593}" type="parTrans" cxnId="{8F216DB3-3961-4980-9119-68933E74760A}">
      <dgm:prSet/>
      <dgm:spPr/>
      <dgm:t>
        <a:bodyPr/>
        <a:lstStyle/>
        <a:p>
          <a:endParaRPr lang="ru-RU"/>
        </a:p>
      </dgm:t>
    </dgm:pt>
    <dgm:pt modelId="{25CA8D14-8E6C-4069-A54C-52C363306C3D}" type="sibTrans" cxnId="{8F216DB3-3961-4980-9119-68933E74760A}">
      <dgm:prSet/>
      <dgm:spPr/>
      <dgm:t>
        <a:bodyPr/>
        <a:lstStyle/>
        <a:p>
          <a:endParaRPr lang="ru-RU"/>
        </a:p>
      </dgm:t>
    </dgm:pt>
    <dgm:pt modelId="{99168742-FF94-4580-A978-75E8469929F1}">
      <dgm:prSet phldrT="[Текст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Приёмы, связанные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с развитием рефлексии</a:t>
          </a:r>
          <a:endParaRPr lang="ru-RU" sz="3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</dgm:t>
    </dgm:pt>
    <dgm:pt modelId="{4E8A3B12-FD7F-4638-B1B4-BD78B883FDAA}" type="parTrans" cxnId="{458EF256-A807-4E0A-8C5A-28DAE574248C}">
      <dgm:prSet/>
      <dgm:spPr/>
      <dgm:t>
        <a:bodyPr/>
        <a:lstStyle/>
        <a:p>
          <a:endParaRPr lang="ru-RU"/>
        </a:p>
      </dgm:t>
    </dgm:pt>
    <dgm:pt modelId="{2BD82D3D-CE5B-4D46-8822-24567F1716C6}" type="sibTrans" cxnId="{458EF256-A807-4E0A-8C5A-28DAE574248C}">
      <dgm:prSet/>
      <dgm:spPr/>
      <dgm:t>
        <a:bodyPr/>
        <a:lstStyle/>
        <a:p>
          <a:endParaRPr lang="ru-RU"/>
        </a:p>
      </dgm:t>
    </dgm:pt>
    <dgm:pt modelId="{5B7A4769-7405-47B4-8AE6-7FC6B7B4FA02}" type="pres">
      <dgm:prSet presAssocID="{059B9EDE-CA40-46B7-8215-EDB7C26FA7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6F032-AD29-42D8-AFC4-AD7CF54A6C30}" type="pres">
      <dgm:prSet presAssocID="{E37D6041-82C3-4F0F-A8C2-130E3C283601}" presName="composite" presStyleCnt="0"/>
      <dgm:spPr/>
    </dgm:pt>
    <dgm:pt modelId="{1654B775-7931-4662-AD48-FB3DCD857A17}" type="pres">
      <dgm:prSet presAssocID="{E37D6041-82C3-4F0F-A8C2-130E3C283601}" presName="imgShp" presStyleLbl="fgImgPlace1" presStyleIdx="0" presStyleCnt="3" custScaleX="87530" custScaleY="95919" custLinFactNeighborX="-56376" custLinFactNeighborY="-20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9C521C9-EAE7-4041-9811-E6339C56C587}" type="pres">
      <dgm:prSet presAssocID="{E37D6041-82C3-4F0F-A8C2-130E3C283601}" presName="txShp" presStyleLbl="node1" presStyleIdx="0" presStyleCnt="3" custScaleX="137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B7C51-3187-4BDB-9E52-669F21FF4F12}" type="pres">
      <dgm:prSet presAssocID="{9C6B14CD-6DFB-4A57-A16D-6608334E219B}" presName="spacing" presStyleCnt="0"/>
      <dgm:spPr/>
    </dgm:pt>
    <dgm:pt modelId="{624593B5-C203-4680-96D7-0F28D6D393FD}" type="pres">
      <dgm:prSet presAssocID="{D732C147-EE09-491C-9B41-5BC81493D6E2}" presName="composite" presStyleCnt="0"/>
      <dgm:spPr/>
    </dgm:pt>
    <dgm:pt modelId="{B1868723-A050-4F5C-839C-FCA6C21D9B09}" type="pres">
      <dgm:prSet presAssocID="{D732C147-EE09-491C-9B41-5BC81493D6E2}" presName="imgShp" presStyleLbl="fgImgPlace1" presStyleIdx="1" presStyleCnt="3" custScaleX="95918" custScaleY="95918" custLinFactNeighborX="-45802" custLinFactNeighborY="3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998D8BB-3469-4554-AD34-AE953BC2536F}" type="pres">
      <dgm:prSet presAssocID="{D732C147-EE09-491C-9B41-5BC81493D6E2}" presName="txShp" presStyleLbl="node1" presStyleIdx="1" presStyleCnt="3" custScaleX="13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75BA7-CD75-46FA-8EA8-C1DADDAE1C2F}" type="pres">
      <dgm:prSet presAssocID="{25CA8D14-8E6C-4069-A54C-52C363306C3D}" presName="spacing" presStyleCnt="0"/>
      <dgm:spPr/>
    </dgm:pt>
    <dgm:pt modelId="{A88576CD-CCEA-41FE-92CE-248F3875519A}" type="pres">
      <dgm:prSet presAssocID="{99168742-FF94-4580-A978-75E8469929F1}" presName="composite" presStyleCnt="0"/>
      <dgm:spPr/>
    </dgm:pt>
    <dgm:pt modelId="{B169D597-BD01-4257-A953-557FFF2C5C6E}" type="pres">
      <dgm:prSet presAssocID="{99168742-FF94-4580-A978-75E8469929F1}" presName="imgShp" presStyleLbl="fgImgPlace1" presStyleIdx="2" presStyleCnt="3" custLinFactNeighborX="-53557" custLinFactNeighborY="474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E4038BB-89BC-42B5-88CE-053F6755CB38}" type="pres">
      <dgm:prSet presAssocID="{99168742-FF94-4580-A978-75E8469929F1}" presName="txShp" presStyleLbl="node1" presStyleIdx="2" presStyleCnt="3" custScaleX="134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8EF256-A807-4E0A-8C5A-28DAE574248C}" srcId="{059B9EDE-CA40-46B7-8215-EDB7C26FA7F3}" destId="{99168742-FF94-4580-A978-75E8469929F1}" srcOrd="2" destOrd="0" parTransId="{4E8A3B12-FD7F-4638-B1B4-BD78B883FDAA}" sibTransId="{2BD82D3D-CE5B-4D46-8822-24567F1716C6}"/>
    <dgm:cxn modelId="{61468784-D010-4696-AF42-68DB07D6A18B}" type="presOf" srcId="{D732C147-EE09-491C-9B41-5BC81493D6E2}" destId="{F998D8BB-3469-4554-AD34-AE953BC2536F}" srcOrd="0" destOrd="0" presId="urn:microsoft.com/office/officeart/2005/8/layout/vList3"/>
    <dgm:cxn modelId="{89C1A647-40E5-414E-AA13-B2A8957E8221}" type="presOf" srcId="{99168742-FF94-4580-A978-75E8469929F1}" destId="{0E4038BB-89BC-42B5-88CE-053F6755CB38}" srcOrd="0" destOrd="0" presId="urn:microsoft.com/office/officeart/2005/8/layout/vList3"/>
    <dgm:cxn modelId="{8F216DB3-3961-4980-9119-68933E74760A}" srcId="{059B9EDE-CA40-46B7-8215-EDB7C26FA7F3}" destId="{D732C147-EE09-491C-9B41-5BC81493D6E2}" srcOrd="1" destOrd="0" parTransId="{C10CFFD2-3D9A-4B12-94C8-3E833BE9E593}" sibTransId="{25CA8D14-8E6C-4069-A54C-52C363306C3D}"/>
    <dgm:cxn modelId="{879CEF11-3036-4B49-B709-19141343D866}" srcId="{059B9EDE-CA40-46B7-8215-EDB7C26FA7F3}" destId="{E37D6041-82C3-4F0F-A8C2-130E3C283601}" srcOrd="0" destOrd="0" parTransId="{65EC8CEE-BD39-430C-8AE5-51FB98646BD5}" sibTransId="{9C6B14CD-6DFB-4A57-A16D-6608334E219B}"/>
    <dgm:cxn modelId="{73648D66-DA76-434D-8438-C58818CDE578}" type="presOf" srcId="{059B9EDE-CA40-46B7-8215-EDB7C26FA7F3}" destId="{5B7A4769-7405-47B4-8AE6-7FC6B7B4FA02}" srcOrd="0" destOrd="0" presId="urn:microsoft.com/office/officeart/2005/8/layout/vList3"/>
    <dgm:cxn modelId="{B27D344E-B53A-4F46-9F24-FAA952131573}" type="presOf" srcId="{E37D6041-82C3-4F0F-A8C2-130E3C283601}" destId="{C9C521C9-EAE7-4041-9811-E6339C56C587}" srcOrd="0" destOrd="0" presId="urn:microsoft.com/office/officeart/2005/8/layout/vList3"/>
    <dgm:cxn modelId="{99958EA5-3C84-4AC2-A13B-4C52909834B2}" type="presParOf" srcId="{5B7A4769-7405-47B4-8AE6-7FC6B7B4FA02}" destId="{C4B6F032-AD29-42D8-AFC4-AD7CF54A6C30}" srcOrd="0" destOrd="0" presId="urn:microsoft.com/office/officeart/2005/8/layout/vList3"/>
    <dgm:cxn modelId="{CE251877-D209-4B85-BB0A-CF3A2D21C245}" type="presParOf" srcId="{C4B6F032-AD29-42D8-AFC4-AD7CF54A6C30}" destId="{1654B775-7931-4662-AD48-FB3DCD857A17}" srcOrd="0" destOrd="0" presId="urn:microsoft.com/office/officeart/2005/8/layout/vList3"/>
    <dgm:cxn modelId="{77F71616-F002-46C1-99A3-4E52000EC589}" type="presParOf" srcId="{C4B6F032-AD29-42D8-AFC4-AD7CF54A6C30}" destId="{C9C521C9-EAE7-4041-9811-E6339C56C587}" srcOrd="1" destOrd="0" presId="urn:microsoft.com/office/officeart/2005/8/layout/vList3"/>
    <dgm:cxn modelId="{2D7FB434-DE17-483C-845F-8E27D3A96D35}" type="presParOf" srcId="{5B7A4769-7405-47B4-8AE6-7FC6B7B4FA02}" destId="{CA3B7C51-3187-4BDB-9E52-669F21FF4F12}" srcOrd="1" destOrd="0" presId="urn:microsoft.com/office/officeart/2005/8/layout/vList3"/>
    <dgm:cxn modelId="{D6037AD3-D9E0-409C-ACAF-A72904D8E4D6}" type="presParOf" srcId="{5B7A4769-7405-47B4-8AE6-7FC6B7B4FA02}" destId="{624593B5-C203-4680-96D7-0F28D6D393FD}" srcOrd="2" destOrd="0" presId="urn:microsoft.com/office/officeart/2005/8/layout/vList3"/>
    <dgm:cxn modelId="{8664DEAE-2985-4976-B81A-2567AF24D33E}" type="presParOf" srcId="{624593B5-C203-4680-96D7-0F28D6D393FD}" destId="{B1868723-A050-4F5C-839C-FCA6C21D9B09}" srcOrd="0" destOrd="0" presId="urn:microsoft.com/office/officeart/2005/8/layout/vList3"/>
    <dgm:cxn modelId="{B8472416-5384-4752-A211-8F9171F5B59C}" type="presParOf" srcId="{624593B5-C203-4680-96D7-0F28D6D393FD}" destId="{F998D8BB-3469-4554-AD34-AE953BC2536F}" srcOrd="1" destOrd="0" presId="urn:microsoft.com/office/officeart/2005/8/layout/vList3"/>
    <dgm:cxn modelId="{0341A4AC-12CA-4AF8-A965-D3591152E11D}" type="presParOf" srcId="{5B7A4769-7405-47B4-8AE6-7FC6B7B4FA02}" destId="{37775BA7-CD75-46FA-8EA8-C1DADDAE1C2F}" srcOrd="3" destOrd="0" presId="urn:microsoft.com/office/officeart/2005/8/layout/vList3"/>
    <dgm:cxn modelId="{09BAD701-00A0-4709-AF78-E9D58672E299}" type="presParOf" srcId="{5B7A4769-7405-47B4-8AE6-7FC6B7B4FA02}" destId="{A88576CD-CCEA-41FE-92CE-248F3875519A}" srcOrd="4" destOrd="0" presId="urn:microsoft.com/office/officeart/2005/8/layout/vList3"/>
    <dgm:cxn modelId="{A3459144-236F-4AF3-B219-E28C9D5D0E91}" type="presParOf" srcId="{A88576CD-CCEA-41FE-92CE-248F3875519A}" destId="{B169D597-BD01-4257-A953-557FFF2C5C6E}" srcOrd="0" destOrd="0" presId="urn:microsoft.com/office/officeart/2005/8/layout/vList3"/>
    <dgm:cxn modelId="{D5F5A909-B6DC-4495-A111-D9E05E2F0E89}" type="presParOf" srcId="{A88576CD-CCEA-41FE-92CE-248F3875519A}" destId="{0E4038BB-89BC-42B5-88CE-053F6755CB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E5707-F628-4E61-A2ED-31574EBC6A04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01123D1-EF82-4C17-A674-D363385F43C3}">
      <dgm:prSet phldrT="[Текст]"/>
      <dgm:spPr/>
      <dgm:t>
        <a:bodyPr/>
        <a:lstStyle/>
        <a:p>
          <a:r>
            <a:rPr lang="ru-RU" b="1" i="1" dirty="0" smtClean="0"/>
            <a:t>Мотив</a:t>
          </a:r>
          <a:endParaRPr lang="ru-RU" b="1" i="1" dirty="0"/>
        </a:p>
      </dgm:t>
    </dgm:pt>
    <dgm:pt modelId="{54D04453-0948-41C3-998F-90CE39A0A206}" type="parTrans" cxnId="{C4AADA5D-D65D-4D2B-97B6-BC9531F51266}">
      <dgm:prSet/>
      <dgm:spPr/>
      <dgm:t>
        <a:bodyPr/>
        <a:lstStyle/>
        <a:p>
          <a:endParaRPr lang="ru-RU"/>
        </a:p>
      </dgm:t>
    </dgm:pt>
    <dgm:pt modelId="{7B2EEFAD-7B2A-4DBA-B2C1-363706229E2E}" type="sibTrans" cxnId="{C4AADA5D-D65D-4D2B-97B6-BC9531F51266}">
      <dgm:prSet/>
      <dgm:spPr/>
      <dgm:t>
        <a:bodyPr/>
        <a:lstStyle/>
        <a:p>
          <a:endParaRPr lang="ru-RU"/>
        </a:p>
      </dgm:t>
    </dgm:pt>
    <dgm:pt modelId="{599BEE33-218B-446A-B249-9C06ED3A38C1}">
      <dgm:prSet phldrT="[Текст]"/>
      <dgm:spPr/>
      <dgm:t>
        <a:bodyPr/>
        <a:lstStyle/>
        <a:p>
          <a:r>
            <a:rPr lang="ru-RU" b="1" i="1" dirty="0" smtClean="0">
              <a:ln>
                <a:noFill/>
              </a:ln>
            </a:rPr>
            <a:t>Цель</a:t>
          </a:r>
          <a:endParaRPr lang="ru-RU" b="1" i="1" dirty="0">
            <a:ln>
              <a:noFill/>
            </a:ln>
          </a:endParaRPr>
        </a:p>
      </dgm:t>
    </dgm:pt>
    <dgm:pt modelId="{ED795F81-2A0F-4CF8-8E9F-6DC8F4B67885}" type="parTrans" cxnId="{69AAC7E8-00F9-4299-84EE-1C5F99714F84}">
      <dgm:prSet/>
      <dgm:spPr/>
      <dgm:t>
        <a:bodyPr/>
        <a:lstStyle/>
        <a:p>
          <a:endParaRPr lang="ru-RU"/>
        </a:p>
      </dgm:t>
    </dgm:pt>
    <dgm:pt modelId="{7A7A4964-9822-4292-B496-D6C72FDF766E}" type="sibTrans" cxnId="{69AAC7E8-00F9-4299-84EE-1C5F99714F84}">
      <dgm:prSet/>
      <dgm:spPr/>
      <dgm:t>
        <a:bodyPr/>
        <a:lstStyle/>
        <a:p>
          <a:endParaRPr lang="ru-RU"/>
        </a:p>
      </dgm:t>
    </dgm:pt>
    <dgm:pt modelId="{FDDE5476-CDB1-481F-836F-5F48B62C0CFB}">
      <dgm:prSet phldrT="[Текст]"/>
      <dgm:spPr/>
      <dgm:t>
        <a:bodyPr/>
        <a:lstStyle/>
        <a:p>
          <a:r>
            <a:rPr lang="ru-RU" b="1" i="1" dirty="0" smtClean="0"/>
            <a:t>Средства</a:t>
          </a:r>
          <a:endParaRPr lang="ru-RU" b="1" i="1" dirty="0"/>
        </a:p>
      </dgm:t>
    </dgm:pt>
    <dgm:pt modelId="{7FF557AB-95A9-4659-B673-7BB8A03898F9}" type="parTrans" cxnId="{B2823FCA-E237-40C4-9428-6C9A09623E07}">
      <dgm:prSet/>
      <dgm:spPr/>
      <dgm:t>
        <a:bodyPr/>
        <a:lstStyle/>
        <a:p>
          <a:endParaRPr lang="ru-RU"/>
        </a:p>
      </dgm:t>
    </dgm:pt>
    <dgm:pt modelId="{43248762-69A2-4E57-A484-E91EADE19E29}" type="sibTrans" cxnId="{B2823FCA-E237-40C4-9428-6C9A09623E07}">
      <dgm:prSet/>
      <dgm:spPr/>
      <dgm:t>
        <a:bodyPr/>
        <a:lstStyle/>
        <a:p>
          <a:endParaRPr lang="ru-RU"/>
        </a:p>
      </dgm:t>
    </dgm:pt>
    <dgm:pt modelId="{BCFD87C7-4EDA-40BA-8394-A3B86DDF01EA}">
      <dgm:prSet phldrT="[Текст]"/>
      <dgm:spPr/>
      <dgm:t>
        <a:bodyPr/>
        <a:lstStyle/>
        <a:p>
          <a:r>
            <a:rPr lang="ru-RU" b="1" i="1" dirty="0" smtClean="0"/>
            <a:t>Действия </a:t>
          </a:r>
          <a:endParaRPr lang="ru-RU" b="1" i="1" dirty="0"/>
        </a:p>
      </dgm:t>
    </dgm:pt>
    <dgm:pt modelId="{82B68790-CD97-4B64-9720-C7E2E715B4EC}" type="parTrans" cxnId="{AA09BCF6-592D-4C7B-8C77-71B0C1238AEF}">
      <dgm:prSet/>
      <dgm:spPr/>
      <dgm:t>
        <a:bodyPr/>
        <a:lstStyle/>
        <a:p>
          <a:endParaRPr lang="ru-RU"/>
        </a:p>
      </dgm:t>
    </dgm:pt>
    <dgm:pt modelId="{2E18ED0F-A903-445F-BE47-101A5AEA6A15}" type="sibTrans" cxnId="{AA09BCF6-592D-4C7B-8C77-71B0C1238AEF}">
      <dgm:prSet/>
      <dgm:spPr/>
      <dgm:t>
        <a:bodyPr/>
        <a:lstStyle/>
        <a:p>
          <a:endParaRPr lang="ru-RU"/>
        </a:p>
      </dgm:t>
    </dgm:pt>
    <dgm:pt modelId="{3ACC4073-25ED-4726-BA25-41F3EA76CB0C}">
      <dgm:prSet phldrT="[Текст]"/>
      <dgm:spPr/>
      <dgm:t>
        <a:bodyPr/>
        <a:lstStyle/>
        <a:p>
          <a:r>
            <a:rPr lang="ru-RU" b="1" i="1" dirty="0" smtClean="0"/>
            <a:t>Результат </a:t>
          </a:r>
          <a:endParaRPr lang="ru-RU" b="1" i="1" dirty="0"/>
        </a:p>
      </dgm:t>
    </dgm:pt>
    <dgm:pt modelId="{D3B9BD6B-A7DB-4E24-A05F-EF80E125D95E}" type="parTrans" cxnId="{8CC7C1D2-A27F-4BC4-AC44-9617B536715A}">
      <dgm:prSet/>
      <dgm:spPr/>
      <dgm:t>
        <a:bodyPr/>
        <a:lstStyle/>
        <a:p>
          <a:endParaRPr lang="ru-RU"/>
        </a:p>
      </dgm:t>
    </dgm:pt>
    <dgm:pt modelId="{AA54A821-8DE5-4162-935D-3BC725C231D1}" type="sibTrans" cxnId="{8CC7C1D2-A27F-4BC4-AC44-9617B536715A}">
      <dgm:prSet/>
      <dgm:spPr/>
      <dgm:t>
        <a:bodyPr/>
        <a:lstStyle/>
        <a:p>
          <a:endParaRPr lang="ru-RU"/>
        </a:p>
      </dgm:t>
    </dgm:pt>
    <dgm:pt modelId="{28A20280-CF7C-4FCF-9DA3-EED9E1B635A2}">
      <dgm:prSet/>
      <dgm:spPr>
        <a:solidFill>
          <a:srgbClr val="FFC000"/>
        </a:solidFill>
      </dgm:spPr>
      <dgm:t>
        <a:bodyPr/>
        <a:lstStyle/>
        <a:p>
          <a:r>
            <a: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Рефлексия</a:t>
          </a:r>
          <a:endParaRPr lang="ru-RU" b="1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254046-EE09-444D-9085-00DC7B65B724}" type="parTrans" cxnId="{A2C9E1AE-48CE-4178-9E56-644F55FDF92F}">
      <dgm:prSet/>
      <dgm:spPr/>
      <dgm:t>
        <a:bodyPr/>
        <a:lstStyle/>
        <a:p>
          <a:endParaRPr lang="ru-RU"/>
        </a:p>
      </dgm:t>
    </dgm:pt>
    <dgm:pt modelId="{C6E27F24-887E-4A05-8174-875995E74210}" type="sibTrans" cxnId="{A2C9E1AE-48CE-4178-9E56-644F55FDF92F}">
      <dgm:prSet/>
      <dgm:spPr/>
      <dgm:t>
        <a:bodyPr/>
        <a:lstStyle/>
        <a:p>
          <a:endParaRPr lang="ru-RU"/>
        </a:p>
      </dgm:t>
    </dgm:pt>
    <dgm:pt modelId="{271CC079-3EDB-4FC8-990D-7B1B1FBBB40C}" type="pres">
      <dgm:prSet presAssocID="{B45E5707-F628-4E61-A2ED-31574EBC6A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3C432-C91F-4CDF-A324-176699B150E5}" type="pres">
      <dgm:prSet presAssocID="{201123D1-EF82-4C17-A674-D363385F43C3}" presName="node" presStyleLbl="node1" presStyleIdx="0" presStyleCnt="6" custScaleX="186667" custScaleY="121280" custRadScaleRad="110827" custRadScaleInc="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3690F-3A12-4C4F-8E48-76F6AB2892A3}" type="pres">
      <dgm:prSet presAssocID="{7B2EEFAD-7B2A-4DBA-B2C1-363706229E2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306D7B7-1248-48AF-BB6B-0E44D78631EC}" type="pres">
      <dgm:prSet presAssocID="{7B2EEFAD-7B2A-4DBA-B2C1-363706229E2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F23B6D2-E1A1-4584-851F-2D37A824E5CE}" type="pres">
      <dgm:prSet presAssocID="{599BEE33-218B-446A-B249-9C06ED3A38C1}" presName="node" presStyleLbl="node1" presStyleIdx="1" presStyleCnt="6" custScaleX="188031" custScaleY="135918" custRadScaleRad="148458" custRadScaleInc="2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AABDB-CF58-4CBC-B31C-C678A12C0141}" type="pres">
      <dgm:prSet presAssocID="{7A7A4964-9822-4292-B496-D6C72FDF766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E53C8B3-6AB3-4956-8BFC-4DE72C572CA6}" type="pres">
      <dgm:prSet presAssocID="{7A7A4964-9822-4292-B496-D6C72FDF766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AB2960C-F2C7-442E-9EE3-0E1F43F6E632}" type="pres">
      <dgm:prSet presAssocID="{FDDE5476-CDB1-481F-836F-5F48B62C0CFB}" presName="node" presStyleLbl="node1" presStyleIdx="2" presStyleCnt="6" custScaleX="179280" custScaleY="126334" custRadScaleRad="173611" custRadScaleInc="-4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18D9B-5DD5-45DB-A3C3-D19F7158F7E8}" type="pres">
      <dgm:prSet presAssocID="{43248762-69A2-4E57-A484-E91EADE19E29}" presName="sibTrans" presStyleLbl="sibTrans2D1" presStyleIdx="2" presStyleCnt="6"/>
      <dgm:spPr/>
      <dgm:t>
        <a:bodyPr/>
        <a:lstStyle/>
        <a:p>
          <a:endParaRPr lang="ru-RU"/>
        </a:p>
      </dgm:t>
    </dgm:pt>
    <dgm:pt modelId="{9C9D146F-2E12-4F96-87D2-893D5A019F00}" type="pres">
      <dgm:prSet presAssocID="{43248762-69A2-4E57-A484-E91EADE19E2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2369BFC-05F8-40B2-9341-DF49E1CAAA1F}" type="pres">
      <dgm:prSet presAssocID="{BCFD87C7-4EDA-40BA-8394-A3B86DDF01EA}" presName="node" presStyleLbl="node1" presStyleIdx="3" presStyleCnt="6" custScaleX="179812" custScaleY="130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D64A5-7B31-45F2-8D45-3015B7205C1B}" type="pres">
      <dgm:prSet presAssocID="{2E18ED0F-A903-445F-BE47-101A5AEA6A15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B3D1E7B-DCA9-473D-843A-FDF5B4B9442E}" type="pres">
      <dgm:prSet presAssocID="{2E18ED0F-A903-445F-BE47-101A5AEA6A1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08A8095-5938-488A-B39A-543E7F2845F5}" type="pres">
      <dgm:prSet presAssocID="{3ACC4073-25ED-4726-BA25-41F3EA76CB0C}" presName="node" presStyleLbl="node1" presStyleIdx="4" presStyleCnt="6" custScaleX="186677" custScaleY="120664" custRadScaleRad="158193" custRadScaleInc="37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D2A37-E8C9-4D47-9E1A-823EECB7FC82}" type="pres">
      <dgm:prSet presAssocID="{AA54A821-8DE5-4162-935D-3BC725C231D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F7140961-1432-4ED2-B56C-AF6C517C5809}" type="pres">
      <dgm:prSet presAssocID="{AA54A821-8DE5-4162-935D-3BC725C231D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01006AF-DD6C-493C-A456-C5BEB36CF577}" type="pres">
      <dgm:prSet presAssocID="{28A20280-CF7C-4FCF-9DA3-EED9E1B635A2}" presName="node" presStyleLbl="node1" presStyleIdx="5" presStyleCnt="6" custScaleX="190904" custScaleY="121781" custRadScaleRad="147439" custRadScaleInc="-28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CDC9C-C64C-4431-9696-2DBD9828C49B}" type="pres">
      <dgm:prSet presAssocID="{C6E27F24-887E-4A05-8174-875995E74210}" presName="sibTrans" presStyleLbl="sibTrans2D1" presStyleIdx="5" presStyleCnt="6"/>
      <dgm:spPr/>
      <dgm:t>
        <a:bodyPr/>
        <a:lstStyle/>
        <a:p>
          <a:endParaRPr lang="ru-RU"/>
        </a:p>
      </dgm:t>
    </dgm:pt>
    <dgm:pt modelId="{1FC0B7E8-EC13-4BE1-9978-EE1EC95D6751}" type="pres">
      <dgm:prSet presAssocID="{C6E27F24-887E-4A05-8174-875995E74210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A1CC6BF-30A0-42E4-A544-C4AB69D45CEC}" type="presOf" srcId="{C6E27F24-887E-4A05-8174-875995E74210}" destId="{1FC0B7E8-EC13-4BE1-9978-EE1EC95D6751}" srcOrd="1" destOrd="0" presId="urn:microsoft.com/office/officeart/2005/8/layout/cycle2"/>
    <dgm:cxn modelId="{CEC31E63-C132-4050-BC27-8D909A6EA03D}" type="presOf" srcId="{7A7A4964-9822-4292-B496-D6C72FDF766E}" destId="{7E53C8B3-6AB3-4956-8BFC-4DE72C572CA6}" srcOrd="1" destOrd="0" presId="urn:microsoft.com/office/officeart/2005/8/layout/cycle2"/>
    <dgm:cxn modelId="{1018F64C-CEDA-4AFD-9A9F-8CA81DA65001}" type="presOf" srcId="{BCFD87C7-4EDA-40BA-8394-A3B86DDF01EA}" destId="{72369BFC-05F8-40B2-9341-DF49E1CAAA1F}" srcOrd="0" destOrd="0" presId="urn:microsoft.com/office/officeart/2005/8/layout/cycle2"/>
    <dgm:cxn modelId="{74E0FD7F-6D98-4431-B8A1-0720BB1E75EA}" type="presOf" srcId="{B45E5707-F628-4E61-A2ED-31574EBC6A04}" destId="{271CC079-3EDB-4FC8-990D-7B1B1FBBB40C}" srcOrd="0" destOrd="0" presId="urn:microsoft.com/office/officeart/2005/8/layout/cycle2"/>
    <dgm:cxn modelId="{693B346F-16B8-4ECD-B315-6A6D2B1779E7}" type="presOf" srcId="{AA54A821-8DE5-4162-935D-3BC725C231D1}" destId="{F7140961-1432-4ED2-B56C-AF6C517C5809}" srcOrd="1" destOrd="0" presId="urn:microsoft.com/office/officeart/2005/8/layout/cycle2"/>
    <dgm:cxn modelId="{40153477-A65F-4502-AF3E-4217400EB604}" type="presOf" srcId="{7B2EEFAD-7B2A-4DBA-B2C1-363706229E2E}" destId="{C306D7B7-1248-48AF-BB6B-0E44D78631EC}" srcOrd="1" destOrd="0" presId="urn:microsoft.com/office/officeart/2005/8/layout/cycle2"/>
    <dgm:cxn modelId="{CF7A392B-8B8E-473D-B7C2-F501FE21117F}" type="presOf" srcId="{C6E27F24-887E-4A05-8174-875995E74210}" destId="{27DCDC9C-C64C-4431-9696-2DBD9828C49B}" srcOrd="0" destOrd="0" presId="urn:microsoft.com/office/officeart/2005/8/layout/cycle2"/>
    <dgm:cxn modelId="{28B253D3-4DF3-4234-BFF3-43712121E254}" type="presOf" srcId="{2E18ED0F-A903-445F-BE47-101A5AEA6A15}" destId="{BB3D1E7B-DCA9-473D-843A-FDF5B4B9442E}" srcOrd="1" destOrd="0" presId="urn:microsoft.com/office/officeart/2005/8/layout/cycle2"/>
    <dgm:cxn modelId="{E030B113-1AA3-489E-A51D-AB9D2BA6C59F}" type="presOf" srcId="{43248762-69A2-4E57-A484-E91EADE19E29}" destId="{3DA18D9B-5DD5-45DB-A3C3-D19F7158F7E8}" srcOrd="0" destOrd="0" presId="urn:microsoft.com/office/officeart/2005/8/layout/cycle2"/>
    <dgm:cxn modelId="{8084E14F-EB67-45FE-B2DE-DC2C4EA7CFFD}" type="presOf" srcId="{2E18ED0F-A903-445F-BE47-101A5AEA6A15}" destId="{522D64A5-7B31-45F2-8D45-3015B7205C1B}" srcOrd="0" destOrd="0" presId="urn:microsoft.com/office/officeart/2005/8/layout/cycle2"/>
    <dgm:cxn modelId="{6835954E-D0A5-44DC-AA30-697BD80E599A}" type="presOf" srcId="{7A7A4964-9822-4292-B496-D6C72FDF766E}" destId="{7EDAABDB-CF58-4CBC-B31C-C678A12C0141}" srcOrd="0" destOrd="0" presId="urn:microsoft.com/office/officeart/2005/8/layout/cycle2"/>
    <dgm:cxn modelId="{A2C9E1AE-48CE-4178-9E56-644F55FDF92F}" srcId="{B45E5707-F628-4E61-A2ED-31574EBC6A04}" destId="{28A20280-CF7C-4FCF-9DA3-EED9E1B635A2}" srcOrd="5" destOrd="0" parTransId="{39254046-EE09-444D-9085-00DC7B65B724}" sibTransId="{C6E27F24-887E-4A05-8174-875995E74210}"/>
    <dgm:cxn modelId="{AA09BCF6-592D-4C7B-8C77-71B0C1238AEF}" srcId="{B45E5707-F628-4E61-A2ED-31574EBC6A04}" destId="{BCFD87C7-4EDA-40BA-8394-A3B86DDF01EA}" srcOrd="3" destOrd="0" parTransId="{82B68790-CD97-4B64-9720-C7E2E715B4EC}" sibTransId="{2E18ED0F-A903-445F-BE47-101A5AEA6A15}"/>
    <dgm:cxn modelId="{F2F4C441-8121-4141-8416-8C677B14C116}" type="presOf" srcId="{599BEE33-218B-446A-B249-9C06ED3A38C1}" destId="{BF23B6D2-E1A1-4584-851F-2D37A824E5CE}" srcOrd="0" destOrd="0" presId="urn:microsoft.com/office/officeart/2005/8/layout/cycle2"/>
    <dgm:cxn modelId="{2793E8D8-F528-4124-96E8-5180F6CAA3D5}" type="presOf" srcId="{28A20280-CF7C-4FCF-9DA3-EED9E1B635A2}" destId="{C01006AF-DD6C-493C-A456-C5BEB36CF577}" srcOrd="0" destOrd="0" presId="urn:microsoft.com/office/officeart/2005/8/layout/cycle2"/>
    <dgm:cxn modelId="{8CC7C1D2-A27F-4BC4-AC44-9617B536715A}" srcId="{B45E5707-F628-4E61-A2ED-31574EBC6A04}" destId="{3ACC4073-25ED-4726-BA25-41F3EA76CB0C}" srcOrd="4" destOrd="0" parTransId="{D3B9BD6B-A7DB-4E24-A05F-EF80E125D95E}" sibTransId="{AA54A821-8DE5-4162-935D-3BC725C231D1}"/>
    <dgm:cxn modelId="{C4AADA5D-D65D-4D2B-97B6-BC9531F51266}" srcId="{B45E5707-F628-4E61-A2ED-31574EBC6A04}" destId="{201123D1-EF82-4C17-A674-D363385F43C3}" srcOrd="0" destOrd="0" parTransId="{54D04453-0948-41C3-998F-90CE39A0A206}" sibTransId="{7B2EEFAD-7B2A-4DBA-B2C1-363706229E2E}"/>
    <dgm:cxn modelId="{5EF0B7CE-ACDF-4326-AE34-2AB265BB7350}" type="presOf" srcId="{FDDE5476-CDB1-481F-836F-5F48B62C0CFB}" destId="{8AB2960C-F2C7-442E-9EE3-0E1F43F6E632}" srcOrd="0" destOrd="0" presId="urn:microsoft.com/office/officeart/2005/8/layout/cycle2"/>
    <dgm:cxn modelId="{69AAC7E8-00F9-4299-84EE-1C5F99714F84}" srcId="{B45E5707-F628-4E61-A2ED-31574EBC6A04}" destId="{599BEE33-218B-446A-B249-9C06ED3A38C1}" srcOrd="1" destOrd="0" parTransId="{ED795F81-2A0F-4CF8-8E9F-6DC8F4B67885}" sibTransId="{7A7A4964-9822-4292-B496-D6C72FDF766E}"/>
    <dgm:cxn modelId="{2F1114B9-89A3-4DD8-B40D-9F2DDD56BA66}" type="presOf" srcId="{AA54A821-8DE5-4162-935D-3BC725C231D1}" destId="{6DFD2A37-E8C9-4D47-9E1A-823EECB7FC82}" srcOrd="0" destOrd="0" presId="urn:microsoft.com/office/officeart/2005/8/layout/cycle2"/>
    <dgm:cxn modelId="{E1840B80-E472-4E20-A2D8-914A4B3E93D6}" type="presOf" srcId="{7B2EEFAD-7B2A-4DBA-B2C1-363706229E2E}" destId="{2F53690F-3A12-4C4F-8E48-76F6AB2892A3}" srcOrd="0" destOrd="0" presId="urn:microsoft.com/office/officeart/2005/8/layout/cycle2"/>
    <dgm:cxn modelId="{79816E8A-BE25-4F39-AFF8-39B4BA82F546}" type="presOf" srcId="{43248762-69A2-4E57-A484-E91EADE19E29}" destId="{9C9D146F-2E12-4F96-87D2-893D5A019F00}" srcOrd="1" destOrd="0" presId="urn:microsoft.com/office/officeart/2005/8/layout/cycle2"/>
    <dgm:cxn modelId="{78656403-9096-4483-8726-89B3B4ED905B}" type="presOf" srcId="{201123D1-EF82-4C17-A674-D363385F43C3}" destId="{4443C432-C91F-4CDF-A324-176699B150E5}" srcOrd="0" destOrd="0" presId="urn:microsoft.com/office/officeart/2005/8/layout/cycle2"/>
    <dgm:cxn modelId="{B2823FCA-E237-40C4-9428-6C9A09623E07}" srcId="{B45E5707-F628-4E61-A2ED-31574EBC6A04}" destId="{FDDE5476-CDB1-481F-836F-5F48B62C0CFB}" srcOrd="2" destOrd="0" parTransId="{7FF557AB-95A9-4659-B673-7BB8A03898F9}" sibTransId="{43248762-69A2-4E57-A484-E91EADE19E29}"/>
    <dgm:cxn modelId="{2D2E2275-2288-47B0-B76F-02D1E66735B2}" type="presOf" srcId="{3ACC4073-25ED-4726-BA25-41F3EA76CB0C}" destId="{408A8095-5938-488A-B39A-543E7F2845F5}" srcOrd="0" destOrd="0" presId="urn:microsoft.com/office/officeart/2005/8/layout/cycle2"/>
    <dgm:cxn modelId="{12FD3814-FA21-48EA-97BC-2C4B1E55C985}" type="presParOf" srcId="{271CC079-3EDB-4FC8-990D-7B1B1FBBB40C}" destId="{4443C432-C91F-4CDF-A324-176699B150E5}" srcOrd="0" destOrd="0" presId="urn:microsoft.com/office/officeart/2005/8/layout/cycle2"/>
    <dgm:cxn modelId="{2CCF2875-3F14-4F0B-9A9B-26D85C258804}" type="presParOf" srcId="{271CC079-3EDB-4FC8-990D-7B1B1FBBB40C}" destId="{2F53690F-3A12-4C4F-8E48-76F6AB2892A3}" srcOrd="1" destOrd="0" presId="urn:microsoft.com/office/officeart/2005/8/layout/cycle2"/>
    <dgm:cxn modelId="{EB625BB7-F5A8-4040-95F8-A947321B76AE}" type="presParOf" srcId="{2F53690F-3A12-4C4F-8E48-76F6AB2892A3}" destId="{C306D7B7-1248-48AF-BB6B-0E44D78631EC}" srcOrd="0" destOrd="0" presId="urn:microsoft.com/office/officeart/2005/8/layout/cycle2"/>
    <dgm:cxn modelId="{3B8279A2-A454-40EE-ACDD-88A5312F70FB}" type="presParOf" srcId="{271CC079-3EDB-4FC8-990D-7B1B1FBBB40C}" destId="{BF23B6D2-E1A1-4584-851F-2D37A824E5CE}" srcOrd="2" destOrd="0" presId="urn:microsoft.com/office/officeart/2005/8/layout/cycle2"/>
    <dgm:cxn modelId="{71165F41-8183-45B9-8BA7-98B3E52A22E5}" type="presParOf" srcId="{271CC079-3EDB-4FC8-990D-7B1B1FBBB40C}" destId="{7EDAABDB-CF58-4CBC-B31C-C678A12C0141}" srcOrd="3" destOrd="0" presId="urn:microsoft.com/office/officeart/2005/8/layout/cycle2"/>
    <dgm:cxn modelId="{67712D8A-3265-4095-9208-91D5F1982BBE}" type="presParOf" srcId="{7EDAABDB-CF58-4CBC-B31C-C678A12C0141}" destId="{7E53C8B3-6AB3-4956-8BFC-4DE72C572CA6}" srcOrd="0" destOrd="0" presId="urn:microsoft.com/office/officeart/2005/8/layout/cycle2"/>
    <dgm:cxn modelId="{2A897835-18A7-4ED8-BCF8-2A6D7E21F63C}" type="presParOf" srcId="{271CC079-3EDB-4FC8-990D-7B1B1FBBB40C}" destId="{8AB2960C-F2C7-442E-9EE3-0E1F43F6E632}" srcOrd="4" destOrd="0" presId="urn:microsoft.com/office/officeart/2005/8/layout/cycle2"/>
    <dgm:cxn modelId="{502E8AC0-A1C1-4919-9354-CFB22C7A2AF2}" type="presParOf" srcId="{271CC079-3EDB-4FC8-990D-7B1B1FBBB40C}" destId="{3DA18D9B-5DD5-45DB-A3C3-D19F7158F7E8}" srcOrd="5" destOrd="0" presId="urn:microsoft.com/office/officeart/2005/8/layout/cycle2"/>
    <dgm:cxn modelId="{C527046F-FCD3-4246-9E44-06984D3A7C5D}" type="presParOf" srcId="{3DA18D9B-5DD5-45DB-A3C3-D19F7158F7E8}" destId="{9C9D146F-2E12-4F96-87D2-893D5A019F00}" srcOrd="0" destOrd="0" presId="urn:microsoft.com/office/officeart/2005/8/layout/cycle2"/>
    <dgm:cxn modelId="{57F2EB7D-BF72-49EF-AB27-3CDBA813F0E0}" type="presParOf" srcId="{271CC079-3EDB-4FC8-990D-7B1B1FBBB40C}" destId="{72369BFC-05F8-40B2-9341-DF49E1CAAA1F}" srcOrd="6" destOrd="0" presId="urn:microsoft.com/office/officeart/2005/8/layout/cycle2"/>
    <dgm:cxn modelId="{0A5CB23D-61F3-4A6D-A9A1-FD2A0E4B4EFC}" type="presParOf" srcId="{271CC079-3EDB-4FC8-990D-7B1B1FBBB40C}" destId="{522D64A5-7B31-45F2-8D45-3015B7205C1B}" srcOrd="7" destOrd="0" presId="urn:microsoft.com/office/officeart/2005/8/layout/cycle2"/>
    <dgm:cxn modelId="{71F2092C-0585-4904-9FFF-F368D8314495}" type="presParOf" srcId="{522D64A5-7B31-45F2-8D45-3015B7205C1B}" destId="{BB3D1E7B-DCA9-473D-843A-FDF5B4B9442E}" srcOrd="0" destOrd="0" presId="urn:microsoft.com/office/officeart/2005/8/layout/cycle2"/>
    <dgm:cxn modelId="{57558E32-3756-47F6-A339-FF80204E57B2}" type="presParOf" srcId="{271CC079-3EDB-4FC8-990D-7B1B1FBBB40C}" destId="{408A8095-5938-488A-B39A-543E7F2845F5}" srcOrd="8" destOrd="0" presId="urn:microsoft.com/office/officeart/2005/8/layout/cycle2"/>
    <dgm:cxn modelId="{E8D293BB-035E-4E43-ADD9-7C44E8BA0B0E}" type="presParOf" srcId="{271CC079-3EDB-4FC8-990D-7B1B1FBBB40C}" destId="{6DFD2A37-E8C9-4D47-9E1A-823EECB7FC82}" srcOrd="9" destOrd="0" presId="urn:microsoft.com/office/officeart/2005/8/layout/cycle2"/>
    <dgm:cxn modelId="{852B74E1-C7C9-46BA-8313-A6C29A4F8F68}" type="presParOf" srcId="{6DFD2A37-E8C9-4D47-9E1A-823EECB7FC82}" destId="{F7140961-1432-4ED2-B56C-AF6C517C5809}" srcOrd="0" destOrd="0" presId="urn:microsoft.com/office/officeart/2005/8/layout/cycle2"/>
    <dgm:cxn modelId="{514A2E33-57AC-4FC4-B1E9-9882EA2E4B59}" type="presParOf" srcId="{271CC079-3EDB-4FC8-990D-7B1B1FBBB40C}" destId="{C01006AF-DD6C-493C-A456-C5BEB36CF577}" srcOrd="10" destOrd="0" presId="urn:microsoft.com/office/officeart/2005/8/layout/cycle2"/>
    <dgm:cxn modelId="{AB596046-5A77-4BA1-8861-AABF332FF9FF}" type="presParOf" srcId="{271CC079-3EDB-4FC8-990D-7B1B1FBBB40C}" destId="{27DCDC9C-C64C-4431-9696-2DBD9828C49B}" srcOrd="11" destOrd="0" presId="urn:microsoft.com/office/officeart/2005/8/layout/cycle2"/>
    <dgm:cxn modelId="{AF64528D-12BE-4443-9C68-0F2247E69215}" type="presParOf" srcId="{27DCDC9C-C64C-4431-9696-2DBD9828C49B}" destId="{1FC0B7E8-EC13-4BE1-9978-EE1EC95D67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521C9-EAE7-4041-9811-E6339C56C587}">
      <dsp:nvSpPr>
        <dsp:cNvPr id="0" name=""/>
        <dsp:cNvSpPr/>
      </dsp:nvSpPr>
      <dsp:spPr>
        <a:xfrm rot="10800000">
          <a:off x="360042" y="630"/>
          <a:ext cx="7571179" cy="1470160"/>
        </a:xfrm>
        <a:prstGeom prst="homePlat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30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Приёмы, направленные на организацию педагогического общения</a:t>
          </a:r>
          <a:endParaRPr lang="ru-RU" sz="3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</dsp:txBody>
      <dsp:txXfrm rot="10800000">
        <a:off x="727582" y="630"/>
        <a:ext cx="7203639" cy="1470160"/>
      </dsp:txXfrm>
    </dsp:sp>
    <dsp:sp modelId="{1654B775-7931-4662-AD48-FB3DCD857A17}">
      <dsp:nvSpPr>
        <dsp:cNvPr id="0" name=""/>
        <dsp:cNvSpPr/>
      </dsp:nvSpPr>
      <dsp:spPr>
        <a:xfrm>
          <a:off x="0" y="5"/>
          <a:ext cx="1286831" cy="14101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8D8BB-3469-4554-AD34-AE953BC2536F}">
      <dsp:nvSpPr>
        <dsp:cNvPr id="0" name=""/>
        <dsp:cNvSpPr/>
      </dsp:nvSpPr>
      <dsp:spPr>
        <a:xfrm rot="10800000">
          <a:off x="432051" y="1909645"/>
          <a:ext cx="7427161" cy="1470160"/>
        </a:xfrm>
        <a:prstGeom prst="homePlat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30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Приёмы, направленные на создание ситуации успеха</a:t>
          </a:r>
          <a:endParaRPr lang="ru-RU" sz="3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</dsp:txBody>
      <dsp:txXfrm rot="10800000">
        <a:off x="799591" y="1909645"/>
        <a:ext cx="7059621" cy="1470160"/>
      </dsp:txXfrm>
    </dsp:sp>
    <dsp:sp modelId="{B1868723-A050-4F5C-839C-FCA6C21D9B09}">
      <dsp:nvSpPr>
        <dsp:cNvPr id="0" name=""/>
        <dsp:cNvSpPr/>
      </dsp:nvSpPr>
      <dsp:spPr>
        <a:xfrm>
          <a:off x="10349" y="1944223"/>
          <a:ext cx="1410148" cy="14101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038BB-89BC-42B5-88CE-053F6755CB38}">
      <dsp:nvSpPr>
        <dsp:cNvPr id="0" name=""/>
        <dsp:cNvSpPr/>
      </dsp:nvSpPr>
      <dsp:spPr>
        <a:xfrm rot="10800000">
          <a:off x="447710" y="3818659"/>
          <a:ext cx="7395843" cy="1470160"/>
        </a:xfrm>
        <a:prstGeom prst="homePlat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830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Приёмы, связанные 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с развитием рефлексии</a:t>
          </a:r>
          <a:endParaRPr lang="ru-RU" sz="3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</dsp:txBody>
      <dsp:txXfrm rot="10800000">
        <a:off x="815250" y="3818659"/>
        <a:ext cx="7028303" cy="1470160"/>
      </dsp:txXfrm>
    </dsp:sp>
    <dsp:sp modelId="{B169D597-BD01-4257-A953-557FFF2C5C6E}">
      <dsp:nvSpPr>
        <dsp:cNvPr id="0" name=""/>
        <dsp:cNvSpPr/>
      </dsp:nvSpPr>
      <dsp:spPr>
        <a:xfrm>
          <a:off x="0" y="3819290"/>
          <a:ext cx="1470160" cy="14701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3C432-C91F-4CDF-A324-176699B150E5}">
      <dsp:nvSpPr>
        <dsp:cNvPr id="0" name=""/>
        <dsp:cNvSpPr/>
      </dsp:nvSpPr>
      <dsp:spPr>
        <a:xfrm>
          <a:off x="2923736" y="-173639"/>
          <a:ext cx="2521552" cy="16382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Мотив</a:t>
          </a:r>
          <a:endParaRPr lang="ru-RU" sz="2600" b="1" i="1" kern="1200" dirty="0"/>
        </a:p>
      </dsp:txBody>
      <dsp:txXfrm>
        <a:off x="3293009" y="66282"/>
        <a:ext cx="1783006" cy="1158443"/>
      </dsp:txXfrm>
    </dsp:sp>
    <dsp:sp modelId="{2F53690F-3A12-4C4F-8E48-76F6AB2892A3}">
      <dsp:nvSpPr>
        <dsp:cNvPr id="0" name=""/>
        <dsp:cNvSpPr/>
      </dsp:nvSpPr>
      <dsp:spPr>
        <a:xfrm rot="1032730">
          <a:off x="5409555" y="833073"/>
          <a:ext cx="232571" cy="45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411117" y="913931"/>
        <a:ext cx="162800" cy="273542"/>
      </dsp:txXfrm>
    </dsp:sp>
    <dsp:sp modelId="{BF23B6D2-E1A1-4584-851F-2D37A824E5CE}">
      <dsp:nvSpPr>
        <dsp:cNvPr id="0" name=""/>
        <dsp:cNvSpPr/>
      </dsp:nvSpPr>
      <dsp:spPr>
        <a:xfrm>
          <a:off x="5639029" y="571502"/>
          <a:ext cx="2539977" cy="18360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n>
                <a:noFill/>
              </a:ln>
            </a:rPr>
            <a:t>Цель</a:t>
          </a:r>
          <a:endParaRPr lang="ru-RU" sz="2600" b="1" i="1" kern="1200" dirty="0">
            <a:ln>
              <a:noFill/>
            </a:ln>
          </a:endParaRPr>
        </a:p>
      </dsp:txBody>
      <dsp:txXfrm>
        <a:off x="6011000" y="840381"/>
        <a:ext cx="1796035" cy="1298262"/>
      </dsp:txXfrm>
    </dsp:sp>
    <dsp:sp modelId="{7EDAABDB-CF58-4CBC-B31C-C678A12C0141}">
      <dsp:nvSpPr>
        <dsp:cNvPr id="0" name=""/>
        <dsp:cNvSpPr/>
      </dsp:nvSpPr>
      <dsp:spPr>
        <a:xfrm rot="5186234">
          <a:off x="6859815" y="2397738"/>
          <a:ext cx="239888" cy="45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893562" y="2453006"/>
        <a:ext cx="167922" cy="273542"/>
      </dsp:txXfrm>
    </dsp:sp>
    <dsp:sp modelId="{8AB2960C-F2C7-442E-9EE3-0E1F43F6E632}">
      <dsp:nvSpPr>
        <dsp:cNvPr id="0" name=""/>
        <dsp:cNvSpPr/>
      </dsp:nvSpPr>
      <dsp:spPr>
        <a:xfrm>
          <a:off x="5836437" y="2857519"/>
          <a:ext cx="2421766" cy="17065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Средства</a:t>
          </a:r>
          <a:endParaRPr lang="ru-RU" sz="2600" b="1" i="1" kern="1200" dirty="0"/>
        </a:p>
      </dsp:txBody>
      <dsp:txXfrm>
        <a:off x="6191096" y="3107438"/>
        <a:ext cx="1712448" cy="1206718"/>
      </dsp:txXfrm>
    </dsp:sp>
    <dsp:sp modelId="{3DA18D9B-5DD5-45DB-A3C3-D19F7158F7E8}">
      <dsp:nvSpPr>
        <dsp:cNvPr id="0" name=""/>
        <dsp:cNvSpPr/>
      </dsp:nvSpPr>
      <dsp:spPr>
        <a:xfrm rot="9667717">
          <a:off x="5406592" y="3974700"/>
          <a:ext cx="403581" cy="45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524412" y="4046301"/>
        <a:ext cx="282507" cy="273542"/>
      </dsp:txXfrm>
    </dsp:sp>
    <dsp:sp modelId="{72369BFC-05F8-40B2-9341-DF49E1CAAA1F}">
      <dsp:nvSpPr>
        <dsp:cNvPr id="0" name=""/>
        <dsp:cNvSpPr/>
      </dsp:nvSpPr>
      <dsp:spPr>
        <a:xfrm>
          <a:off x="2924327" y="3824518"/>
          <a:ext cx="2428953" cy="17609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Действия </a:t>
          </a:r>
          <a:endParaRPr lang="ru-RU" sz="2600" b="1" i="1" kern="1200" dirty="0"/>
        </a:p>
      </dsp:txBody>
      <dsp:txXfrm>
        <a:off x="3280039" y="4082400"/>
        <a:ext cx="1717529" cy="1245163"/>
      </dsp:txXfrm>
    </dsp:sp>
    <dsp:sp modelId="{522D64A5-7B31-45F2-8D45-3015B7205C1B}">
      <dsp:nvSpPr>
        <dsp:cNvPr id="0" name=""/>
        <dsp:cNvSpPr/>
      </dsp:nvSpPr>
      <dsp:spPr>
        <a:xfrm rot="11943429">
          <a:off x="2529953" y="3986112"/>
          <a:ext cx="375456" cy="45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639503" y="4095682"/>
        <a:ext cx="262819" cy="273542"/>
      </dsp:txXfrm>
    </dsp:sp>
    <dsp:sp modelId="{408A8095-5938-488A-B39A-543E7F2845F5}">
      <dsp:nvSpPr>
        <dsp:cNvPr id="0" name=""/>
        <dsp:cNvSpPr/>
      </dsp:nvSpPr>
      <dsp:spPr>
        <a:xfrm>
          <a:off x="0" y="2895826"/>
          <a:ext cx="2521687" cy="16299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Результат </a:t>
          </a:r>
          <a:endParaRPr lang="ru-RU" sz="2600" b="1" i="1" kern="1200" dirty="0"/>
        </a:p>
      </dsp:txBody>
      <dsp:txXfrm>
        <a:off x="369293" y="3134529"/>
        <a:ext cx="1783101" cy="1152558"/>
      </dsp:txXfrm>
    </dsp:sp>
    <dsp:sp modelId="{6DFD2A37-E8C9-4D47-9E1A-823EECB7FC82}">
      <dsp:nvSpPr>
        <dsp:cNvPr id="0" name=""/>
        <dsp:cNvSpPr/>
      </dsp:nvSpPr>
      <dsp:spPr>
        <a:xfrm rot="16352723">
          <a:off x="1175444" y="2426181"/>
          <a:ext cx="264746" cy="45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213392" y="2557035"/>
        <a:ext cx="185322" cy="273542"/>
      </dsp:txXfrm>
    </dsp:sp>
    <dsp:sp modelId="{C01006AF-DD6C-493C-A456-C5BEB36CF577}">
      <dsp:nvSpPr>
        <dsp:cNvPr id="0" name=""/>
        <dsp:cNvSpPr/>
      </dsp:nvSpPr>
      <dsp:spPr>
        <a:xfrm>
          <a:off x="66399" y="752411"/>
          <a:ext cx="2578787" cy="1645053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Рефлексия</a:t>
          </a:r>
          <a:endParaRPr lang="ru-RU" sz="2600" b="1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054" y="993323"/>
        <a:ext cx="1823477" cy="1163229"/>
      </dsp:txXfrm>
    </dsp:sp>
    <dsp:sp modelId="{27DCDC9C-C64C-4431-9696-2DBD9828C49B}">
      <dsp:nvSpPr>
        <dsp:cNvPr id="0" name=""/>
        <dsp:cNvSpPr/>
      </dsp:nvSpPr>
      <dsp:spPr>
        <a:xfrm rot="20508659">
          <a:off x="2616919" y="881534"/>
          <a:ext cx="310934" cy="455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619250" y="987274"/>
        <a:ext cx="217654" cy="273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F80D-E394-476A-A15C-3E23A77315C3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836C-62F9-41FC-84CF-BAF50CE28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D8A4E8-9D4D-4B3D-91FC-A35638404485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EBDDC3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8354F3-3710-4254-A1FE-6ABCCAB0628D}" type="slidenum">
              <a:rPr lang="ru-RU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4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7590-0CD9-44F7-890F-833E82E0DB18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1894-342D-48AD-B9BE-34A6A0F8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A592-77D5-40A8-B377-8C040E822FA7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940EA8-695D-4A97-A4B3-D3AA1A85C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8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A140C2-8EA5-4698-989F-EB361DE3BBE0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83C4E3-7E84-4E24-A9AE-357E0FBE4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1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2CE17F-841F-41B9-A9D7-11C5E38E256D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D2631C-D51A-4A08-9FA8-EE35E6946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1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0DEB-B4DE-440E-A4DE-8A42127C23C2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A4C46-DE9F-43C6-AEEC-D3D89BAEC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8B92-A8FC-41A2-9ADB-50F8E879F698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CDACFA-465E-45B2-892C-06090145D613}" type="slidenum">
              <a:rPr lang="ru-RU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48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0384-EBB3-4968-A3B6-BBA9FE41B316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AEE8-A0E4-41EE-B34F-093F9EE5F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9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4A5234-4288-415F-AA2A-DAF344CE106E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C2D1975-EEA2-4CEA-B841-5638F48C6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A164-3631-4D03-A61A-466902ECAD92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1882-0423-4B1A-B0A4-BF68DC3AE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6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FDA6-019F-40A5-9385-00C2CE7D032B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8E5F-1737-4730-B255-1324F7699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8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BA00-A84E-48D6-9563-4372E2382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A7E4B7-EDDF-422E-A35C-4DB3908462BA}" type="datetimeFigureOut">
              <a:rPr lang="ru-RU">
                <a:solidFill>
                  <a:srgbClr val="775F55"/>
                </a:solidFill>
              </a:rPr>
              <a:pPr>
                <a:defRPr/>
              </a:pPr>
              <a:t>17.04.2015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D12644-0840-4900-8155-D43A06E2A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ajt-uchitelya-nachalnykh-klas8.webnode.ru/" TargetMode="External"/><Relationship Id="rId2" Type="http://schemas.openxmlformats.org/officeDocument/2006/relationships/hyperlink" Target="mailto:olga.lipeewa@yandex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Создание </a:t>
            </a:r>
            <a:r>
              <a:rPr lang="ru-RU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ситуации успеха </a:t>
            </a:r>
            <a: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как один из путей </a:t>
            </a:r>
            <a:b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развития </a:t>
            </a:r>
            <a:r>
              <a:rPr lang="ru-RU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учебной мотивации младших </a:t>
            </a:r>
            <a: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школьников</a:t>
            </a:r>
            <a:r>
              <a:rPr lang="ru-RU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7416824" cy="1944216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Липеева Ольга Анатольевна,</a:t>
            </a:r>
          </a:p>
          <a:p>
            <a:pPr algn="r">
              <a:spcBef>
                <a:spcPts val="600"/>
              </a:spcBef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>
              <a:spcBef>
                <a:spcPts val="600"/>
              </a:spcBef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МБОУ - Верх –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Тулинская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СОШ № 14</a:t>
            </a:r>
          </a:p>
        </p:txBody>
      </p:sp>
    </p:spTree>
    <p:extLst>
      <p:ext uri="{BB962C8B-B14F-4D97-AF65-F5344CB8AC3E}">
        <p14:creationId xmlns:p14="http://schemas.microsoft.com/office/powerpoint/2010/main" val="36741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Опора на </a:t>
            </a:r>
            <a:b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субъектный опыт  ученика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льга\Desktop\беседа с детьми\IMG_77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6963" r="150" b="-2033"/>
          <a:stretch/>
        </p:blipFill>
        <p:spPr bwMode="auto">
          <a:xfrm>
            <a:off x="899591" y="2057369"/>
            <a:ext cx="2199959" cy="318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ьная выноска 4"/>
          <p:cNvSpPr/>
          <p:nvPr/>
        </p:nvSpPr>
        <p:spPr>
          <a:xfrm>
            <a:off x="3419872" y="1669639"/>
            <a:ext cx="5485572" cy="5040560"/>
          </a:xfrm>
          <a:prstGeom prst="wedgeEllipseCallout">
            <a:avLst>
              <a:gd name="adj1" fmla="val -71545"/>
              <a:gd name="adj2" fmla="val -252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47899" y="2297093"/>
            <a:ext cx="4671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Как </a:t>
            </a:r>
            <a:r>
              <a:rPr lang="ru-RU" sz="3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ты</a:t>
            </a:r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 это </a:t>
            </a:r>
            <a:r>
              <a:rPr lang="ru-RU" sz="30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делаешь?  </a:t>
            </a:r>
            <a:endParaRPr lang="ru-RU" sz="3000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r>
              <a:rPr lang="ru-RU" sz="30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Что </a:t>
            </a:r>
            <a:r>
              <a:rPr lang="ru-RU" sz="3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ты</a:t>
            </a:r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 думаешь об </a:t>
            </a:r>
            <a:r>
              <a:rPr lang="ru-RU" sz="30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этом?</a:t>
            </a:r>
            <a:endParaRPr lang="ru-RU" sz="3000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Как бы </a:t>
            </a:r>
            <a:r>
              <a:rPr lang="ru-RU" sz="3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ты</a:t>
            </a:r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 поступил в этой </a:t>
            </a:r>
            <a:r>
              <a:rPr lang="ru-RU" sz="30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ситуации?</a:t>
            </a:r>
            <a:endParaRPr lang="ru-RU" sz="3000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Что нового </a:t>
            </a:r>
            <a:r>
              <a:rPr lang="ru-RU" sz="3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ты</a:t>
            </a:r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узнал?</a:t>
            </a:r>
            <a:endParaRPr lang="ru-RU" sz="3000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Что </a:t>
            </a:r>
            <a:r>
              <a:rPr lang="ru-RU" sz="3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тебе</a:t>
            </a:r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 было </a:t>
            </a:r>
            <a:r>
              <a:rPr lang="ru-RU" sz="30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трудно?</a:t>
            </a:r>
            <a:endParaRPr lang="ru-RU" sz="3000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r>
              <a:rPr lang="ru-RU" sz="30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Что </a:t>
            </a:r>
            <a:r>
              <a:rPr lang="ru-RU" sz="3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тебя </a:t>
            </a:r>
            <a:r>
              <a:rPr lang="ru-RU" sz="30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получилось?</a:t>
            </a:r>
          </a:p>
        </p:txBody>
      </p:sp>
    </p:spTree>
    <p:extLst>
      <p:ext uri="{BB962C8B-B14F-4D97-AF65-F5344CB8AC3E}">
        <p14:creationId xmlns:p14="http://schemas.microsoft.com/office/powerpoint/2010/main" val="9576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7809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Эмоциональная поддержка</a:t>
            </a:r>
            <a:endParaRPr lang="ru-RU" sz="40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ьга\Desktop\родители\IMG_78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1" r="13882" b="831"/>
          <a:stretch/>
        </p:blipFill>
        <p:spPr bwMode="auto">
          <a:xfrm>
            <a:off x="6009314" y="1196752"/>
            <a:ext cx="2376264" cy="3600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ольга\Desktop\беседа с детьми\IMG_7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3597659" cy="239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Пользователь\Desktop\Профконкурсы\Фото учитель года 2015\Фото учитель года 2015\Липеева\IMG_72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56909"/>
            <a:ext cx="3452117" cy="2301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Пользователь\Desktop\Профконкурсы\Фото учитель года 2015\Фото учитель года 2015\Липеева\IMG_72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8093"/>
          <a:stretch/>
        </p:blipFill>
        <p:spPr bwMode="auto">
          <a:xfrm>
            <a:off x="6444208" y="5081873"/>
            <a:ext cx="1529916" cy="1466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18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esktop\iHPG234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71" y="3773165"/>
            <a:ext cx="3384376" cy="25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763" y="225759"/>
            <a:ext cx="6638554" cy="86409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</a:t>
            </a:r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оценка детали</a:t>
            </a:r>
            <a:r>
              <a:rPr lang="ru-RU" sz="4000" b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ольга\Desktop\беседа с детьми\IMG_7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6963" r="150" b="-2033"/>
          <a:stretch/>
        </p:blipFill>
        <p:spPr bwMode="auto">
          <a:xfrm>
            <a:off x="683568" y="1232612"/>
            <a:ext cx="2533018" cy="342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843808" y="4509120"/>
            <a:ext cx="29849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Карова</a:t>
            </a:r>
            <a:endParaRPr lang="ru-RU" sz="4400" b="1" i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779911" y="4656906"/>
            <a:ext cx="340557" cy="625425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3779911" y="3873822"/>
            <a:ext cx="537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439741" y="1124744"/>
            <a:ext cx="4627632" cy="2160240"/>
          </a:xfrm>
          <a:prstGeom prst="wedgeEllipseCallout">
            <a:avLst>
              <a:gd name="adj1" fmla="val -96176"/>
              <a:gd name="adj2" fmla="val -298"/>
            </a:avLst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Особенно</a:t>
            </a:r>
            <a:endParaRPr lang="ru-RU" dirty="0"/>
          </a:p>
        </p:txBody>
      </p:sp>
      <p:pic>
        <p:nvPicPr>
          <p:cNvPr id="11" name="Picture 3" descr="C:\Users\Пользователь\Desktop\Профконкурсы\Фото учитель года 2015\Фото учитель года 2015\Липеева\IMG_7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5628" y="3501996"/>
            <a:ext cx="2835354" cy="201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4932040" y="1334190"/>
            <a:ext cx="3643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А</a:t>
            </a:r>
            <a:r>
              <a:rPr lang="ru-RU" sz="2800" i="1" dirty="0">
                <a:solidFill>
                  <a:srgbClr val="0065B0"/>
                </a:solidFill>
                <a:cs typeface="Times New Roman" panose="02020603050405020304" pitchFamily="18" charset="0"/>
              </a:rPr>
              <a:t> </a:t>
            </a:r>
            <a:r>
              <a:rPr lang="ru-RU" sz="3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особенно тебе удалась </a:t>
            </a:r>
          </a:p>
          <a:p>
            <a:pPr algn="ctr"/>
            <a:r>
              <a:rPr lang="ru-RU" sz="28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заглавная буква «К»</a:t>
            </a:r>
          </a:p>
        </p:txBody>
      </p:sp>
    </p:spTree>
    <p:extLst>
      <p:ext uri="{BB962C8B-B14F-4D97-AF65-F5344CB8AC3E}">
        <p14:creationId xmlns:p14="http://schemas.microsoft.com/office/powerpoint/2010/main" val="21461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2211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внушение</a:t>
            </a:r>
            <a:endParaRPr lang="ru-RU" sz="40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ольга\Desktop\беседа с детьми\IMG_77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4" t="13550" r="29994"/>
          <a:stretch/>
        </p:blipFill>
        <p:spPr bwMode="auto">
          <a:xfrm>
            <a:off x="5292080" y="1556792"/>
            <a:ext cx="3403944" cy="4905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ьная выноска 4"/>
          <p:cNvSpPr/>
          <p:nvPr/>
        </p:nvSpPr>
        <p:spPr>
          <a:xfrm>
            <a:off x="755576" y="1556792"/>
            <a:ext cx="3866319" cy="4896544"/>
          </a:xfrm>
          <a:prstGeom prst="wedgeEllipseCallout">
            <a:avLst>
              <a:gd name="adj1" fmla="val 85867"/>
              <a:gd name="adj2" fmla="val -291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785" y="1709096"/>
            <a:ext cx="3146239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Молодец</a:t>
            </a:r>
            <a:r>
              <a:rPr lang="ru-RU" sz="2800" b="1" i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Ты ловко это делаешь!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 горжусь тобой!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Ты на верном пути!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Пробуй!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flipH="1">
            <a:off x="8172400" y="6280047"/>
            <a:ext cx="648072" cy="484632"/>
          </a:xfrm>
          <a:prstGeom prst="rightArrow">
            <a:avLst>
              <a:gd name="adj1" fmla="val 84305"/>
              <a:gd name="adj2" fmla="val 20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9232777"/>
              </p:ext>
            </p:extLst>
          </p:nvPr>
        </p:nvGraphicFramePr>
        <p:xfrm>
          <a:off x="428596" y="714356"/>
          <a:ext cx="8258204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483768" y="2348880"/>
            <a:ext cx="4248472" cy="20882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Компоненты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829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</a:t>
            </a:r>
            <a:endParaRPr lang="ru-RU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7355160" cy="6768752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i="1" dirty="0" smtClean="0">
                <a:solidFill>
                  <a:srgbClr val="C00000"/>
                </a:solidFill>
              </a:rPr>
              <a:t>Рефлексия</a:t>
            </a:r>
            <a:r>
              <a:rPr lang="ru-RU" sz="6200" i="1" dirty="0" smtClean="0">
                <a:solidFill>
                  <a:srgbClr val="0065B0"/>
                </a:solidFill>
              </a:rPr>
              <a:t> </a:t>
            </a:r>
            <a:r>
              <a:rPr lang="ru-RU" sz="6200" b="1" i="1" dirty="0">
                <a:cs typeface="Times New Roman" panose="02020603050405020304" pitchFamily="18" charset="0"/>
              </a:rPr>
              <a:t>(</a:t>
            </a:r>
            <a:r>
              <a:rPr lang="ru-RU" sz="6200" b="1" i="1" dirty="0" smtClean="0">
                <a:cs typeface="Times New Roman" panose="02020603050405020304" pitchFamily="18" charset="0"/>
              </a:rPr>
              <a:t>от </a:t>
            </a:r>
            <a:r>
              <a:rPr lang="ru-RU" sz="6200" b="1" i="1" dirty="0" err="1" smtClean="0">
                <a:cs typeface="Times New Roman" panose="02020603050405020304" pitchFamily="18" charset="0"/>
              </a:rPr>
              <a:t>позднелат</a:t>
            </a:r>
            <a:r>
              <a:rPr lang="ru-RU" sz="6200" b="1" i="1" dirty="0" smtClean="0">
                <a:cs typeface="Times New Roman" panose="02020603050405020304" pitchFamily="18" charset="0"/>
              </a:rPr>
              <a:t>.</a:t>
            </a:r>
            <a:r>
              <a:rPr lang="ru-RU" sz="6200" i="1" dirty="0">
                <a:solidFill>
                  <a:srgbClr val="0065B0"/>
                </a:solidFill>
              </a:rPr>
              <a:t> </a:t>
            </a:r>
            <a:r>
              <a:rPr lang="la-Latn" sz="6200" b="1" i="1" dirty="0">
                <a:cs typeface="Times New Roman" panose="02020603050405020304" pitchFamily="18" charset="0"/>
              </a:rPr>
              <a:t>reflexio</a:t>
            </a:r>
            <a:r>
              <a:rPr lang="ru-RU" sz="6200" b="1" i="1" dirty="0">
                <a:cs typeface="Times New Roman" panose="02020603050405020304" pitchFamily="18" charset="0"/>
              </a:rPr>
              <a:t> — обращение назад) — это обращение </a:t>
            </a:r>
            <a:r>
              <a:rPr lang="ru-RU" sz="6200" b="1" i="1" dirty="0" smtClean="0">
                <a:cs typeface="Times New Roman" panose="02020603050405020304" pitchFamily="18" charset="0"/>
              </a:rPr>
              <a:t>внимания </a:t>
            </a:r>
            <a:r>
              <a:rPr lang="ru-RU" sz="62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субъекта</a:t>
            </a:r>
            <a:r>
              <a:rPr lang="ru-RU" sz="6200" b="1" i="1" dirty="0" smtClean="0">
                <a:cs typeface="Times New Roman" panose="02020603050405020304" pitchFamily="18" charset="0"/>
              </a:rPr>
              <a:t> </a:t>
            </a:r>
            <a:r>
              <a:rPr lang="ru-RU" sz="6200" i="1" dirty="0" smtClean="0"/>
              <a:t> </a:t>
            </a:r>
            <a:r>
              <a:rPr lang="ru-RU" sz="6200" b="1" i="1" dirty="0">
                <a:cs typeface="Times New Roman" panose="02020603050405020304" pitchFamily="18" charset="0"/>
              </a:rPr>
              <a:t>на самого себя и на своё сознание, в частности, на продукты собственной активности, а также какое-либо их </a:t>
            </a:r>
            <a:r>
              <a:rPr lang="ru-RU" sz="6200" b="1" i="1" dirty="0" smtClean="0">
                <a:cs typeface="Times New Roman" panose="02020603050405020304" pitchFamily="18" charset="0"/>
              </a:rPr>
              <a:t>переосмысление  </a:t>
            </a:r>
            <a:endParaRPr lang="ru-RU" sz="6200" b="1" i="1" dirty="0">
              <a:cs typeface="Times New Roman" panose="02020603050405020304" pitchFamily="18" charset="0"/>
            </a:endParaRPr>
          </a:p>
          <a:p>
            <a:endParaRPr lang="ru-RU" sz="6200" i="1" dirty="0" smtClean="0"/>
          </a:p>
          <a:p>
            <a:r>
              <a:rPr lang="ru-RU" sz="6200" b="1" i="1" dirty="0">
                <a:cs typeface="Times New Roman" panose="02020603050405020304" pitchFamily="18" charset="0"/>
              </a:rPr>
              <a:t>Согласно </a:t>
            </a:r>
            <a:r>
              <a:rPr lang="ru-RU" sz="62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Пьер Тейяру де Шардену</a:t>
            </a:r>
            <a:r>
              <a:rPr lang="ru-RU" sz="6200" b="1" i="1" dirty="0" smtClean="0">
                <a:cs typeface="Times New Roman" panose="02020603050405020304" pitchFamily="18" charset="0"/>
              </a:rPr>
              <a:t>,</a:t>
            </a:r>
            <a:r>
              <a:rPr lang="ru-RU" sz="62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 </a:t>
            </a:r>
            <a:r>
              <a:rPr lang="ru-RU" sz="6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рефлексия</a:t>
            </a:r>
            <a:r>
              <a:rPr lang="ru-RU" sz="6200" b="1" i="1" dirty="0">
                <a:cs typeface="Times New Roman" panose="02020603050405020304" pitchFamily="18" charset="0"/>
              </a:rPr>
              <a:t> — то, что отличает человека от животных, благодаря ей человек может не просто знать нечто, но ещё и знать о своём </a:t>
            </a:r>
            <a:r>
              <a:rPr lang="ru-RU" sz="6200" b="1" i="1" dirty="0" smtClean="0">
                <a:cs typeface="Times New Roman" panose="02020603050405020304" pitchFamily="18" charset="0"/>
              </a:rPr>
              <a:t>знании </a:t>
            </a:r>
            <a:endParaRPr lang="ru-RU" sz="6200" b="1" i="1" dirty="0">
              <a:cs typeface="Times New Roman" panose="02020603050405020304" pitchFamily="18" charset="0"/>
            </a:endParaRPr>
          </a:p>
          <a:p>
            <a:endParaRPr lang="ru-RU" sz="6200" i="1" dirty="0"/>
          </a:p>
          <a:p>
            <a:r>
              <a:rPr lang="ru-RU" sz="6200" b="1" i="1" dirty="0">
                <a:cs typeface="Times New Roman" panose="02020603050405020304" pitchFamily="18" charset="0"/>
              </a:rPr>
              <a:t>Согласно </a:t>
            </a:r>
            <a:r>
              <a:rPr lang="ru-RU" sz="62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Эрнст </a:t>
            </a:r>
            <a:r>
              <a:rPr lang="ru-RU" sz="6200" b="1" i="1" dirty="0" err="1" smtClean="0">
                <a:solidFill>
                  <a:srgbClr val="0065B0"/>
                </a:solidFill>
                <a:cs typeface="Times New Roman" panose="02020603050405020304" pitchFamily="18" charset="0"/>
              </a:rPr>
              <a:t>Кассиреру</a:t>
            </a:r>
            <a:r>
              <a:rPr lang="ru-RU" sz="6200" b="1" i="1" dirty="0" smtClean="0">
                <a:cs typeface="Times New Roman" panose="02020603050405020304" pitchFamily="18" charset="0"/>
              </a:rPr>
              <a:t>, </a:t>
            </a:r>
            <a:r>
              <a:rPr lang="ru-RU" sz="6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рефлексия</a:t>
            </a:r>
            <a:r>
              <a:rPr lang="ru-RU" sz="6200" b="1" i="1" dirty="0">
                <a:cs typeface="Times New Roman" panose="02020603050405020304" pitchFamily="18" charset="0"/>
              </a:rPr>
              <a:t> заключается в «способности выделять из всего нерасчленённого потока чувственных феноменов некоторые устойчивые элементы, чтобы, изолировав их, сосредоточить на них внимание»</a:t>
            </a:r>
          </a:p>
          <a:p>
            <a:pPr marL="0" indent="0">
              <a:buNone/>
            </a:pPr>
            <a:endParaRPr lang="ru-RU" sz="6200" b="1" i="1" dirty="0">
              <a:cs typeface="Times New Roman" panose="02020603050405020304" pitchFamily="18" charset="0"/>
            </a:endParaRPr>
          </a:p>
          <a:p>
            <a:r>
              <a:rPr lang="ru-RU" sz="6200" b="1" i="1" dirty="0">
                <a:cs typeface="Times New Roman" panose="02020603050405020304" pitchFamily="18" charset="0"/>
              </a:rPr>
              <a:t>Одним из первых в психологии рассмотрением </a:t>
            </a:r>
            <a:r>
              <a:rPr lang="ru-RU" sz="6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рефлексии</a:t>
            </a:r>
            <a:r>
              <a:rPr lang="ru-RU" sz="6200" b="1" i="1" dirty="0">
                <a:cs typeface="Times New Roman" panose="02020603050405020304" pitchFamily="18" charset="0"/>
              </a:rPr>
              <a:t> занялся </a:t>
            </a:r>
            <a:r>
              <a:rPr lang="ru-RU" sz="62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А. </a:t>
            </a:r>
            <a:r>
              <a:rPr lang="ru-RU" sz="6200" b="1" i="1" dirty="0" err="1">
                <a:solidFill>
                  <a:srgbClr val="0065B0"/>
                </a:solidFill>
                <a:cs typeface="Times New Roman" panose="02020603050405020304" pitchFamily="18" charset="0"/>
              </a:rPr>
              <a:t>Буземан</a:t>
            </a:r>
            <a:r>
              <a:rPr lang="ru-RU" sz="6200" b="1" i="1" dirty="0">
                <a:cs typeface="Times New Roman" panose="02020603050405020304" pitchFamily="18" charset="0"/>
              </a:rPr>
              <a:t> (1925—1926 гг.), который трактовал её как «всякое перенесение переживания с внешнего мира на самого себя</a:t>
            </a:r>
            <a:r>
              <a:rPr lang="ru-RU" sz="6200" b="1" i="1" dirty="0" smtClean="0">
                <a:cs typeface="Times New Roman" panose="02020603050405020304" pitchFamily="18" charset="0"/>
              </a:rPr>
              <a:t>» </a:t>
            </a:r>
            <a:endParaRPr lang="ru-RU" sz="6200" b="1" i="1" dirty="0"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endParaRPr lang="ru-RU" sz="4800" baseline="30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42219" y="201261"/>
            <a:ext cx="7920037" cy="1354137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соответствия цели </a:t>
            </a:r>
            <a:b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результата деятельности </a:t>
            </a:r>
            <a:endParaRPr lang="ru-RU" sz="40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Пользователь\Desktop\Профконкурсы\Фото учитель года 2015\Фото учитель года 2015\Липеева\IMG_7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8828"/>
            <a:ext cx="3210054" cy="214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ьная выноска 4"/>
          <p:cNvSpPr/>
          <p:nvPr/>
        </p:nvSpPr>
        <p:spPr>
          <a:xfrm rot="896443">
            <a:off x="4226068" y="1723676"/>
            <a:ext cx="4403729" cy="1832577"/>
          </a:xfrm>
          <a:prstGeom prst="wedgeEllipseCallout">
            <a:avLst>
              <a:gd name="adj1" fmla="val -90050"/>
              <a:gd name="adj2" fmla="val 32228"/>
            </a:avLst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Особенно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43777" y="1916832"/>
            <a:ext cx="34323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 У тебя получилось </a:t>
            </a:r>
          </a:p>
          <a:p>
            <a:r>
              <a:rPr lang="ru-RU" sz="28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     то, что ты </a:t>
            </a:r>
          </a:p>
          <a:p>
            <a:r>
              <a:rPr lang="ru-RU" sz="28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                  задумала?</a:t>
            </a:r>
            <a:endParaRPr lang="ru-RU" sz="2800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Пользователь\Desktop\Профконкурсы\Фото учитель года 2015\Фото учитель года 2015\Липеева\IMG_7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9237" r="39067" b="11641"/>
          <a:stretch/>
        </p:blipFill>
        <p:spPr bwMode="auto">
          <a:xfrm flipH="1">
            <a:off x="6048971" y="3501008"/>
            <a:ext cx="2328410" cy="299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Пользователь\Desktop\Профконкурсы\Фото учитель года 2015\Фото учитель года 2015\Липеева\IMG_7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3890"/>
            <a:ext cx="3528392" cy="2352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79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47010" cy="99898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уровня </a:t>
            </a:r>
            <a:b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школьной мотивации учащихся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Н.Г.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Лускановой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324153"/>
              </p:ext>
            </p:extLst>
          </p:nvPr>
        </p:nvGraphicFramePr>
        <p:xfrm>
          <a:off x="914400" y="1052736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522920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2F2FFB"/>
                </a:solidFill>
              </a:rPr>
              <a:t>    </a:t>
            </a:r>
            <a:r>
              <a:rPr lang="ru-RU" b="1" i="1" dirty="0" smtClean="0">
                <a:solidFill>
                  <a:srgbClr val="0065B0"/>
                </a:solidFill>
              </a:rPr>
              <a:t>Высокий уровень </a:t>
            </a:r>
            <a:r>
              <a:rPr lang="ru-RU" i="1" dirty="0" smtClean="0"/>
              <a:t>– высокая и хорошая школьная мотивация,  отношение к себе  как к школьнику практически сформировано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</a:rPr>
              <a:t>Средний уровень </a:t>
            </a:r>
            <a:r>
              <a:rPr lang="ru-RU" i="1" dirty="0" smtClean="0"/>
              <a:t>– положительное отношение к школе,  школа привлекает </a:t>
            </a:r>
            <a:r>
              <a:rPr lang="ru-RU" i="1" dirty="0" err="1" smtClean="0"/>
              <a:t>внеучебной</a:t>
            </a:r>
            <a:r>
              <a:rPr lang="ru-RU" i="1" dirty="0" smtClean="0"/>
              <a:t> деятельностью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    Низкий уровень </a:t>
            </a:r>
            <a:r>
              <a:rPr lang="ru-RU" i="1" dirty="0" smtClean="0"/>
              <a:t>– низкая мотивация, школьная </a:t>
            </a:r>
            <a:r>
              <a:rPr lang="ru-RU" i="1" dirty="0" err="1" smtClean="0"/>
              <a:t>дезадаптация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814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884" y="548680"/>
            <a:ext cx="7956376" cy="93610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Оценка учащимися 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психологического климата  в классе</a:t>
            </a:r>
            <a:r>
              <a:rPr lang="ru-RU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183257"/>
              </p:ext>
            </p:extLst>
          </p:nvPr>
        </p:nvGraphicFramePr>
        <p:xfrm>
          <a:off x="1475656" y="1484784"/>
          <a:ext cx="7277980" cy="416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6027560"/>
            <a:ext cx="2121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-ExtB" panose="02010609060101010101" pitchFamily="49" charset="-122"/>
                <a:cs typeface="Times New Roman" panose="02020603050405020304" pitchFamily="18" charset="0"/>
              </a:rPr>
              <a:t>2013-2014 уч. год</a:t>
            </a:r>
            <a:endParaRPr lang="ru-RU" sz="2000" b="1" dirty="0"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8811" y="6039275"/>
            <a:ext cx="2121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2014-2015 уч. год</a:t>
            </a:r>
            <a:endParaRPr lang="ru-RU" sz="2000" b="1" dirty="0"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2010 – 2014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учебные годы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4375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Сегодня это успешные, думающие, творческие пятиклассники!</a:t>
            </a:r>
          </a:p>
          <a:p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89" y="2348880"/>
            <a:ext cx="4197341" cy="2797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C:\Users\ольга\Desktop\мои документы\школа\2класс\окончание 2го класса фото\163_3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30" y="1187549"/>
            <a:ext cx="6172460" cy="4114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5882947" cy="413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8823"/>
            <a:ext cx="4996498" cy="333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295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790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62971" y="888328"/>
            <a:ext cx="701348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i="1" dirty="0" smtClean="0">
                <a:cs typeface="Times New Roman" panose="02020603050405020304" pitchFamily="18" charset="0"/>
              </a:rPr>
              <a:t>… готовность </a:t>
            </a:r>
            <a:r>
              <a:rPr lang="ru-RU" sz="3400" i="1" dirty="0">
                <a:cs typeface="Times New Roman" panose="02020603050405020304" pitchFamily="18" charset="0"/>
              </a:rPr>
              <a:t>и способность обучающихся к саморазвитию, </a:t>
            </a:r>
            <a:r>
              <a:rPr lang="ru-RU" sz="3400" b="1" i="1" dirty="0">
                <a:solidFill>
                  <a:srgbClr val="B80000"/>
                </a:solidFill>
                <a:cs typeface="Times New Roman" panose="02020603050405020304" pitchFamily="18" charset="0"/>
              </a:rPr>
              <a:t>сформированность мотивации к учению и познанию, </a:t>
            </a:r>
            <a:endParaRPr lang="ru-RU" sz="3400" b="1" i="1" dirty="0" smtClean="0">
              <a:solidFill>
                <a:srgbClr val="B8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400" b="1" i="1" dirty="0" smtClean="0">
                <a:solidFill>
                  <a:srgbClr val="B80000"/>
                </a:solidFill>
                <a:cs typeface="Times New Roman" panose="02020603050405020304" pitchFamily="18" charset="0"/>
              </a:rPr>
              <a:t>ценностно-смысловые </a:t>
            </a:r>
            <a:r>
              <a:rPr lang="ru-RU" sz="3400" b="1" i="1" dirty="0">
                <a:solidFill>
                  <a:srgbClr val="B80000"/>
                </a:solidFill>
                <a:cs typeface="Times New Roman" panose="02020603050405020304" pitchFamily="18" charset="0"/>
              </a:rPr>
              <a:t>установки выпускников начальной школы, </a:t>
            </a:r>
            <a:r>
              <a:rPr lang="ru-RU" sz="3400" i="1" dirty="0">
                <a:cs typeface="Times New Roman" panose="02020603050405020304" pitchFamily="18" charset="0"/>
              </a:rPr>
              <a:t>отражающие их индивидуально-личностные позиции, социальные компетентности, личностные </a:t>
            </a:r>
            <a:r>
              <a:rPr lang="ru-RU" sz="3400" i="1" dirty="0" smtClean="0">
                <a:cs typeface="Times New Roman" panose="02020603050405020304" pitchFamily="18" charset="0"/>
              </a:rPr>
              <a:t>качества  </a:t>
            </a:r>
          </a:p>
          <a:p>
            <a:pPr algn="just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6351" y="409961"/>
            <a:ext cx="7236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Личностные результаты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ьга\Desktop\F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5" y="223914"/>
            <a:ext cx="1854764" cy="2736863"/>
          </a:xfrm>
          <a:prstGeom prst="rect">
            <a:avLst/>
          </a:prstGeom>
          <a:ln w="57150">
            <a:solidFill>
              <a:srgbClr val="2F2FFB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75656" y="359234"/>
            <a:ext cx="74933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Учитель  </a:t>
            </a:r>
            <a:r>
              <a:rPr lang="ru-RU" sz="4800" b="1" i="1" dirty="0">
                <a:solidFill>
                  <a:srgbClr val="0070C0"/>
                </a:solidFill>
              </a:rPr>
              <a:t>не тот, </a:t>
            </a:r>
            <a:endParaRPr lang="ru-RU" sz="4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кто </a:t>
            </a:r>
            <a:r>
              <a:rPr lang="ru-RU" sz="4800" b="1" i="1" dirty="0">
                <a:solidFill>
                  <a:srgbClr val="0070C0"/>
                </a:solidFill>
              </a:rPr>
              <a:t>учит чему либо, </a:t>
            </a:r>
            <a:endParaRPr lang="ru-RU" sz="4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а </a:t>
            </a:r>
            <a:r>
              <a:rPr lang="ru-RU" sz="4800" b="1" i="1" dirty="0">
                <a:solidFill>
                  <a:srgbClr val="0070C0"/>
                </a:solidFill>
              </a:rPr>
              <a:t>тот, </a:t>
            </a:r>
            <a:endParaRPr lang="ru-RU" sz="4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кто </a:t>
            </a:r>
            <a:r>
              <a:rPr lang="ru-RU" sz="4800" b="1" i="1" dirty="0">
                <a:solidFill>
                  <a:srgbClr val="0070C0"/>
                </a:solidFill>
              </a:rPr>
              <a:t>побуждает ученика выявить самое лучшее, </a:t>
            </a:r>
            <a:endParaRPr lang="ru-RU" sz="48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что </a:t>
            </a:r>
            <a:r>
              <a:rPr lang="ru-RU" sz="4800" b="1" i="1" dirty="0">
                <a:solidFill>
                  <a:srgbClr val="0070C0"/>
                </a:solidFill>
              </a:rPr>
              <a:t>есть в нём…</a:t>
            </a:r>
          </a:p>
          <a:p>
            <a:pPr algn="ctr"/>
            <a:r>
              <a:rPr lang="ru-RU" sz="4800" b="1" i="1" dirty="0">
                <a:solidFill>
                  <a:srgbClr val="0070C0"/>
                </a:solidFill>
              </a:rPr>
              <a:t>П. Коэльо</a:t>
            </a:r>
          </a:p>
          <a:p>
            <a:pPr algn="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73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727280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600" b="1" i="1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Липеева</a:t>
            </a:r>
            <a:r>
              <a:rPr lang="ru-RU" sz="36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Ольга Анатольевна,</a:t>
            </a:r>
          </a:p>
          <a:p>
            <a:pPr algn="ctr">
              <a:spcBef>
                <a:spcPts val="600"/>
              </a:spcBef>
            </a:pPr>
            <a:r>
              <a:rPr lang="ru-RU" sz="36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>
              <a:spcBef>
                <a:spcPts val="600"/>
              </a:spcBef>
            </a:pPr>
            <a:r>
              <a:rPr lang="ru-RU" sz="36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МБОУ - Верх –</a:t>
            </a:r>
            <a:r>
              <a:rPr lang="ru-RU" sz="3600" b="1" i="1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Тулинская</a:t>
            </a:r>
            <a:r>
              <a:rPr lang="ru-RU" sz="36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СОШ № 14</a:t>
            </a:r>
          </a:p>
          <a:p>
            <a:pPr algn="ctr"/>
            <a:endParaRPr lang="ru-RU" sz="3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3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3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24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r>
              <a:rPr lang="en-US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olga.lipeewa@yandex.ru</a:t>
            </a:r>
            <a:endParaRPr lang="ru-RU" sz="24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</a:t>
            </a:r>
            <a:r>
              <a:rPr lang="ru-RU" sz="2400" b="1" u="sng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sz="2400" b="1" u="sng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sajt</a:t>
            </a:r>
            <a:r>
              <a:rPr lang="ru-RU" sz="2400" b="1" u="sng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-</a:t>
            </a:r>
            <a:r>
              <a:rPr lang="en-US" sz="2400" b="1" u="sng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uchitelya</a:t>
            </a:r>
            <a:r>
              <a:rPr lang="ru-RU" sz="2400" b="1" u="sng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-</a:t>
            </a:r>
            <a:r>
              <a:rPr lang="en-US" sz="2400" b="1" u="sng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nachalnykh</a:t>
            </a:r>
            <a:r>
              <a:rPr lang="ru-RU" sz="2400" b="1" u="sng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-</a:t>
            </a:r>
            <a:r>
              <a:rPr lang="en-US" sz="2400" b="1" u="sng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klas</a:t>
            </a:r>
            <a:r>
              <a:rPr lang="ru-RU" sz="2400" b="1" u="sng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8.</a:t>
            </a:r>
            <a:r>
              <a:rPr lang="en-US" sz="2400" b="1" u="sng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webnode</a:t>
            </a:r>
            <a:r>
              <a:rPr lang="ru-RU" sz="2400" b="1" u="sng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sz="2400" b="1" u="sng" dirty="0" err="1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ru</a:t>
            </a:r>
            <a:r>
              <a:rPr lang="ru-RU" sz="2400" b="1" u="sng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endParaRPr lang="ru-RU" sz="2400" b="1" dirty="0">
              <a:solidFill>
                <a:srgbClr val="0065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ольга\Desktop\мои документы\школа\2класс\фото2кл\день здоровья и 1 сент\100_1976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1990" t="8677" r="17627"/>
          <a:stretch/>
        </p:blipFill>
        <p:spPr bwMode="auto">
          <a:xfrm>
            <a:off x="2561739" y="2084424"/>
            <a:ext cx="4530541" cy="3420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72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019880"/>
            <a:ext cx="7056784" cy="5433456"/>
          </a:xfrm>
        </p:spPr>
        <p:txBody>
          <a:bodyPr>
            <a:noAutofit/>
          </a:bodyPr>
          <a:lstStyle/>
          <a:p>
            <a:r>
              <a:rPr lang="ru-RU" sz="2400" b="1" i="1" dirty="0"/>
              <a:t>намерения, представления, идеи, чувства, переживания </a:t>
            </a:r>
            <a:r>
              <a:rPr lang="ru-RU" sz="2400" b="1" i="1" dirty="0" smtClean="0">
                <a:solidFill>
                  <a:srgbClr val="0065B0"/>
                </a:solidFill>
              </a:rPr>
              <a:t>(Л.И</a:t>
            </a:r>
            <a:r>
              <a:rPr lang="ru-RU" sz="2400" b="1" i="1" dirty="0">
                <a:solidFill>
                  <a:srgbClr val="0065B0"/>
                </a:solidFill>
              </a:rPr>
              <a:t>. </a:t>
            </a:r>
            <a:r>
              <a:rPr lang="ru-RU" sz="2400" b="1" i="1" dirty="0" err="1" smtClean="0">
                <a:solidFill>
                  <a:srgbClr val="0065B0"/>
                </a:solidFill>
              </a:rPr>
              <a:t>Божович</a:t>
            </a:r>
            <a:r>
              <a:rPr lang="ru-RU" sz="2400" b="1" i="1" dirty="0" smtClean="0">
                <a:solidFill>
                  <a:srgbClr val="0065B0"/>
                </a:solidFill>
              </a:rPr>
              <a:t>)</a:t>
            </a:r>
            <a:r>
              <a:rPr lang="ru-RU" sz="2400" b="1" i="1" dirty="0" smtClean="0"/>
              <a:t>;</a:t>
            </a:r>
          </a:p>
          <a:p>
            <a:endParaRPr lang="ru-RU" sz="1200" b="1" i="1" dirty="0" smtClean="0"/>
          </a:p>
          <a:p>
            <a:r>
              <a:rPr lang="ru-RU" sz="2400" b="1" i="1" dirty="0" smtClean="0"/>
              <a:t>потребности, интересы</a:t>
            </a:r>
            <a:r>
              <a:rPr lang="ru-RU" sz="2400" b="1" i="1" dirty="0"/>
              <a:t>, </a:t>
            </a:r>
            <a:r>
              <a:rPr lang="ru-RU" sz="2400" b="1" i="1" dirty="0" smtClean="0"/>
              <a:t>идеал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65B0"/>
                </a:solidFill>
              </a:rPr>
              <a:t> </a:t>
            </a:r>
            <a:r>
              <a:rPr lang="ru-RU" sz="2400" b="1" i="1" dirty="0" smtClean="0">
                <a:solidFill>
                  <a:srgbClr val="0065B0"/>
                </a:solidFill>
              </a:rPr>
              <a:t>    (С.Л. Рубинштейн)</a:t>
            </a:r>
            <a:r>
              <a:rPr lang="ru-RU" sz="2400" b="1" i="1" dirty="0" smtClean="0"/>
              <a:t>;</a:t>
            </a:r>
          </a:p>
          <a:p>
            <a:endParaRPr lang="ru-RU" sz="1400" b="1" i="1" u="sng" dirty="0">
              <a:solidFill>
                <a:srgbClr val="2F2FFB"/>
              </a:solidFill>
            </a:endParaRPr>
          </a:p>
          <a:p>
            <a:r>
              <a:rPr lang="ru-RU" sz="2400" b="1" i="1" dirty="0" smtClean="0"/>
              <a:t>желания</a:t>
            </a:r>
            <a:r>
              <a:rPr lang="ru-RU" sz="2400" b="1" i="1" dirty="0"/>
              <a:t>, хотения, привычки, мысли, чувство долга </a:t>
            </a:r>
            <a:r>
              <a:rPr lang="ru-RU" sz="2400" b="1" i="1" u="sng" dirty="0">
                <a:solidFill>
                  <a:srgbClr val="0065B0"/>
                </a:solidFill>
              </a:rPr>
              <a:t>(</a:t>
            </a:r>
            <a:r>
              <a:rPr lang="ru-RU" sz="2400" b="1" i="1" dirty="0">
                <a:solidFill>
                  <a:srgbClr val="0065B0"/>
                </a:solidFill>
              </a:rPr>
              <a:t>П.А. </a:t>
            </a:r>
            <a:r>
              <a:rPr lang="ru-RU" sz="2400" b="1" i="1" dirty="0" err="1">
                <a:solidFill>
                  <a:srgbClr val="0065B0"/>
                </a:solidFill>
              </a:rPr>
              <a:t>Рудик</a:t>
            </a:r>
            <a:r>
              <a:rPr lang="ru-RU" sz="2400" b="1" i="1" dirty="0" smtClean="0">
                <a:solidFill>
                  <a:srgbClr val="0065B0"/>
                </a:solidFill>
              </a:rPr>
              <a:t>)</a:t>
            </a:r>
            <a:r>
              <a:rPr lang="ru-RU" sz="2400" b="1" i="1" dirty="0" smtClean="0"/>
              <a:t>;</a:t>
            </a:r>
          </a:p>
          <a:p>
            <a:endParaRPr lang="ru-RU" sz="1400" b="1" i="1" dirty="0" smtClean="0">
              <a:solidFill>
                <a:srgbClr val="2F2FFB"/>
              </a:solidFill>
            </a:endParaRPr>
          </a:p>
          <a:p>
            <a:r>
              <a:rPr lang="ru-RU" sz="2400" b="1" i="1" dirty="0" smtClean="0"/>
              <a:t>установки </a:t>
            </a:r>
            <a:r>
              <a:rPr lang="ru-RU" sz="2400" b="1" i="1" dirty="0">
                <a:solidFill>
                  <a:srgbClr val="0065B0"/>
                </a:solidFill>
              </a:rPr>
              <a:t>(А. </a:t>
            </a:r>
            <a:r>
              <a:rPr lang="ru-RU" sz="2400" b="1" i="1" dirty="0" err="1">
                <a:solidFill>
                  <a:srgbClr val="0065B0"/>
                </a:solidFill>
              </a:rPr>
              <a:t>Маслоу</a:t>
            </a:r>
            <a:r>
              <a:rPr lang="ru-RU" sz="2400" b="1" i="1" dirty="0" smtClean="0">
                <a:solidFill>
                  <a:srgbClr val="0065B0"/>
                </a:solidFill>
              </a:rPr>
              <a:t>)</a:t>
            </a:r>
            <a:r>
              <a:rPr lang="ru-RU" sz="2400" b="1" i="1" dirty="0" smtClean="0"/>
              <a:t>;</a:t>
            </a:r>
          </a:p>
          <a:p>
            <a:endParaRPr lang="ru-RU" sz="1400" b="1" i="1" dirty="0">
              <a:solidFill>
                <a:srgbClr val="2F2FFB"/>
              </a:solidFill>
            </a:endParaRPr>
          </a:p>
          <a:p>
            <a:r>
              <a:rPr lang="ru-RU" sz="2400" b="1" i="1" dirty="0" smtClean="0"/>
              <a:t>побуждения</a:t>
            </a:r>
            <a:r>
              <a:rPr lang="ru-RU" sz="2400" b="1" i="1" dirty="0"/>
              <a:t>, от которых зависит целенаправленный характер </a:t>
            </a:r>
            <a:r>
              <a:rPr lang="ru-RU" sz="2400" b="1" i="1" dirty="0" smtClean="0"/>
              <a:t>действий    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65B0"/>
                </a:solidFill>
              </a:rPr>
              <a:t> </a:t>
            </a:r>
            <a:r>
              <a:rPr lang="ru-RU" sz="2400" b="1" i="1" dirty="0" smtClean="0">
                <a:solidFill>
                  <a:srgbClr val="0065B0"/>
                </a:solidFill>
              </a:rPr>
              <a:t>    (В. С. Мерлин) </a:t>
            </a:r>
            <a:endParaRPr lang="ru-RU" sz="2400" b="1" i="1" dirty="0">
              <a:solidFill>
                <a:srgbClr val="0065B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32656"/>
            <a:ext cx="41764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B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Times New Roman" panose="02020603050405020304" pitchFamily="18" charset="0"/>
              </a:rPr>
              <a:t>Мотив   </a:t>
            </a:r>
            <a:endParaRPr lang="ru-RU" sz="4000" b="1" i="1" dirty="0">
              <a:ln w="1905"/>
              <a:solidFill>
                <a:srgbClr val="B8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/>
              <a:t>	   </a:t>
            </a:r>
            <a:r>
              <a:rPr lang="ru-RU" sz="4800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Успех в учении –единственный источник внутренних сил, </a:t>
            </a:r>
          </a:p>
          <a:p>
            <a:r>
              <a:rPr lang="ru-RU" sz="4800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рождающий энергию для преодоления трудностей и желания учиться.</a:t>
            </a:r>
          </a:p>
          <a:p>
            <a:r>
              <a:rPr lang="ru-RU" sz="4800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             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0617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льга\Desktop\pbwNk-SeI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" y="5310"/>
            <a:ext cx="911567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 rot="1585673">
            <a:off x="449161" y="2417804"/>
            <a:ext cx="3046996" cy="123110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060" y="2971065"/>
            <a:ext cx="2144806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  Интерес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224051">
            <a:off x="5822094" y="2488981"/>
            <a:ext cx="2526843" cy="1446550"/>
          </a:xfrm>
          <a:prstGeom prst="rect">
            <a:avLst/>
          </a:prstGeom>
          <a:solidFill>
            <a:schemeClr val="tx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81098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B80000"/>
                </a:solidFill>
              </a:rPr>
              <a:t>Знаю - не знаю - хочу </a:t>
            </a:r>
            <a:r>
              <a:rPr lang="ru-RU" sz="2400" b="1" i="1" dirty="0" smtClean="0">
                <a:solidFill>
                  <a:srgbClr val="B80000"/>
                </a:solidFill>
              </a:rPr>
              <a:t>узнать! </a:t>
            </a:r>
            <a:endParaRPr lang="ru-RU" sz="2400" dirty="0">
              <a:solidFill>
                <a:srgbClr val="B8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6319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rgbClr val="B80000"/>
                </a:solidFill>
              </a:rPr>
              <a:t>Мы </a:t>
            </a:r>
            <a:r>
              <a:rPr lang="ru-RU" sz="2400" b="1" i="1" dirty="0">
                <a:solidFill>
                  <a:srgbClr val="B80000"/>
                </a:solidFill>
              </a:rPr>
              <a:t>это </a:t>
            </a:r>
            <a:r>
              <a:rPr lang="ru-RU" sz="2400" b="1" i="1" dirty="0" smtClean="0">
                <a:solidFill>
                  <a:srgbClr val="B80000"/>
                </a:solidFill>
              </a:rPr>
              <a:t>поняли-  узнали - </a:t>
            </a:r>
            <a:r>
              <a:rPr lang="ru-RU" sz="2400" b="1" i="1" dirty="0">
                <a:solidFill>
                  <a:srgbClr val="B80000"/>
                </a:solidFill>
              </a:rPr>
              <a:t>придумали сами</a:t>
            </a:r>
            <a:r>
              <a:rPr lang="ru-RU" sz="2400" b="1" i="1" dirty="0" smtClean="0">
                <a:solidFill>
                  <a:srgbClr val="B80000"/>
                </a:solidFill>
              </a:rPr>
              <a:t>! 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680749"/>
            <a:ext cx="2957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B80000"/>
                </a:solidFill>
              </a:rPr>
              <a:t>Я </a:t>
            </a:r>
            <a:r>
              <a:rPr lang="ru-RU" sz="2400" b="1" i="1" dirty="0">
                <a:solidFill>
                  <a:srgbClr val="B80000"/>
                </a:solidFill>
              </a:rPr>
              <a:t>всё </a:t>
            </a:r>
            <a:r>
              <a:rPr lang="ru-RU" sz="2400" b="1" i="1" dirty="0" smtClean="0">
                <a:solidFill>
                  <a:srgbClr val="B80000"/>
                </a:solidFill>
              </a:rPr>
              <a:t>могу -</a:t>
            </a:r>
          </a:p>
          <a:p>
            <a:pPr algn="ctr"/>
            <a:r>
              <a:rPr lang="ru-RU" sz="2400" b="1" i="1" dirty="0" smtClean="0">
                <a:solidFill>
                  <a:srgbClr val="B80000"/>
                </a:solidFill>
              </a:rPr>
              <a:t> </a:t>
            </a:r>
            <a:r>
              <a:rPr lang="ru-RU" sz="2400" b="1" i="1" dirty="0">
                <a:solidFill>
                  <a:srgbClr val="B80000"/>
                </a:solidFill>
              </a:rPr>
              <a:t>я </a:t>
            </a:r>
            <a:r>
              <a:rPr lang="ru-RU" sz="2400" b="1" i="1" dirty="0" smtClean="0">
                <a:solidFill>
                  <a:srgbClr val="B80000"/>
                </a:solidFill>
              </a:rPr>
              <a:t>понял - я </a:t>
            </a:r>
            <a:r>
              <a:rPr lang="ru-RU" sz="2400" b="1" i="1" dirty="0">
                <a:solidFill>
                  <a:srgbClr val="B80000"/>
                </a:solidFill>
              </a:rPr>
              <a:t>умею</a:t>
            </a:r>
            <a:r>
              <a:rPr lang="ru-RU" sz="2400" b="1" i="1" dirty="0" smtClean="0">
                <a:solidFill>
                  <a:srgbClr val="B80000"/>
                </a:solidFill>
              </a:rPr>
              <a:t>!</a:t>
            </a:r>
            <a:endParaRPr lang="ru-RU" sz="2400" dirty="0">
              <a:solidFill>
                <a:srgbClr val="B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776864" cy="66693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4000" b="1" i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Базовая  потребность  </a:t>
            </a:r>
            <a:r>
              <a:rPr lang="ru-RU" sz="4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младшего школьника </a:t>
            </a:r>
            <a:r>
              <a:rPr lang="ru-RU" sz="4000" b="1" i="1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-  </a:t>
            </a:r>
            <a:r>
              <a:rPr lang="ru-RU" sz="4000" b="1" i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потребность в признании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7194" r="4956" b="7438"/>
          <a:stretch/>
        </p:blipFill>
        <p:spPr bwMode="auto">
          <a:xfrm>
            <a:off x="5486400" y="2051735"/>
            <a:ext cx="3022333" cy="239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Пользователь\Desktop\Профконкурсы\Фото учитель года 2015\Фото учитель года 2015\Липеева\IMG_73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11698" r="16844" b="3229"/>
          <a:stretch/>
        </p:blipFill>
        <p:spPr bwMode="auto">
          <a:xfrm>
            <a:off x="1691680" y="3965356"/>
            <a:ext cx="3362026" cy="2524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Пользователь\Desktop\Профконкурсы\Фото учитель года 2015\Фото учитель года 2015\Липеева\IMG_7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14" y="2045242"/>
            <a:ext cx="2605957" cy="1737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C:\Users\Пользователь\Desktop\Профконкурсы\Фото учитель года 2015\Фото учитель года 2015\Липеева\IMG_7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42" y="4653136"/>
            <a:ext cx="2582248" cy="1721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45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560839" cy="52133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100" b="1" i="1" dirty="0" smtClean="0">
                <a:cs typeface="Times New Roman" panose="02020603050405020304" pitchFamily="18" charset="0"/>
              </a:rPr>
              <a:t>… проживание </a:t>
            </a:r>
            <a:r>
              <a:rPr lang="ru-RU" sz="2100" b="1" i="1" dirty="0">
                <a:cs typeface="Times New Roman" panose="02020603050405020304" pitchFamily="18" charset="0"/>
              </a:rPr>
              <a:t>субъектом своих личных достижений. Результат усилий расценивается в сопоставлении с результатами вчерашних усилий и с позиции завтрашних </a:t>
            </a:r>
            <a:r>
              <a:rPr lang="ru-RU" sz="2100" b="1" i="1" dirty="0" smtClean="0">
                <a:cs typeface="Times New Roman" panose="02020603050405020304" pitchFamily="18" charset="0"/>
              </a:rPr>
              <a:t>перспектив …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i="1" dirty="0">
                <a:solidFill>
                  <a:srgbClr val="2F2FFB"/>
                </a:solidFill>
                <a:cs typeface="Times New Roman" panose="02020603050405020304" pitchFamily="18" charset="0"/>
              </a:rPr>
              <a:t> </a:t>
            </a:r>
            <a:r>
              <a:rPr lang="ru-RU" sz="2100" b="1" i="1" dirty="0" smtClean="0">
                <a:solidFill>
                  <a:srgbClr val="2F2FFB"/>
                </a:solidFill>
                <a:cs typeface="Times New Roman" panose="02020603050405020304" pitchFamily="18" charset="0"/>
              </a:rPr>
              <a:t>    </a:t>
            </a:r>
            <a:r>
              <a:rPr lang="ru-RU" sz="21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(словарь С.И</a:t>
            </a:r>
            <a:r>
              <a:rPr lang="ru-RU" sz="2100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. </a:t>
            </a:r>
            <a:r>
              <a:rPr lang="ru-RU" sz="21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Ожегова)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100" b="1" i="1" dirty="0">
              <a:solidFill>
                <a:srgbClr val="2F2FFB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cs typeface="Times New Roman" panose="02020603050405020304" pitchFamily="18" charset="0"/>
              </a:rPr>
              <a:t>… целенаправленное</a:t>
            </a:r>
            <a:r>
              <a:rPr lang="ru-RU" sz="2100" b="1" i="1" dirty="0">
                <a:cs typeface="Times New Roman" panose="02020603050405020304" pitchFamily="18" charset="0"/>
              </a:rPr>
              <a:t>, организованное сочетание условий, при которых  создаётся возможность достичь значительных результатов в деятельности как отдельно взятой личности, так и коллектива  в </a:t>
            </a:r>
            <a:r>
              <a:rPr lang="ru-RU" sz="2100" b="1" i="1" dirty="0" smtClean="0">
                <a:cs typeface="Times New Roman" panose="02020603050405020304" pitchFamily="18" charset="0"/>
              </a:rPr>
              <a:t>целом …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     (толковый словарь Д.Н. Ушакова)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100" b="1" i="1" dirty="0" smtClean="0">
              <a:solidFill>
                <a:srgbClr val="2F2FFB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100" b="1" i="1" dirty="0" smtClean="0">
                <a:cs typeface="Times New Roman" panose="02020603050405020304" pitchFamily="18" charset="0"/>
              </a:rPr>
              <a:t>… совокупность </a:t>
            </a:r>
            <a:r>
              <a:rPr lang="ru-RU" sz="2100" b="1" i="1" dirty="0">
                <a:cs typeface="Times New Roman" panose="02020603050405020304" pitchFamily="18" charset="0"/>
              </a:rPr>
              <a:t>обстоятельств и действий учителя и ученика, действуя согласно которым ученик достигает успеха в решении учебных </a:t>
            </a:r>
            <a:r>
              <a:rPr lang="ru-RU" sz="2100" b="1" i="1" dirty="0" smtClean="0">
                <a:cs typeface="Times New Roman" panose="02020603050405020304" pitchFamily="18" charset="0"/>
              </a:rPr>
              <a:t>задач …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      (энциклопедический словарь педагога 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68714"/>
            <a:ext cx="7416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Ситуация успеха </a:t>
            </a:r>
            <a:endParaRPr lang="ru-RU" sz="4000" b="1" i="1" dirty="0">
              <a:solidFill>
                <a:srgbClr val="B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768398"/>
              </p:ext>
            </p:extLst>
          </p:nvPr>
        </p:nvGraphicFramePr>
        <p:xfrm>
          <a:off x="839017" y="836712"/>
          <a:ext cx="8291264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9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04664"/>
            <a:ext cx="5904656" cy="6449144"/>
          </a:xfrm>
        </p:spPr>
        <p:txBody>
          <a:bodyPr>
            <a:normAutofit fontScale="85000" lnSpcReduction="10000"/>
          </a:bodyPr>
          <a:lstStyle/>
          <a:p>
            <a:pPr marL="457200" indent="-360000" algn="l">
              <a:buFont typeface="Arial" panose="020B0604020202020204" pitchFamily="34" charset="0"/>
              <a:buChar char="•"/>
            </a:pPr>
            <a:endParaRPr lang="ru-RU" sz="2600" b="1" i="1" dirty="0" smtClean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pPr marL="97200"/>
            <a:r>
              <a:rPr lang="ru-RU" sz="4300" b="1" i="1" dirty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Приёмы направленные  на организацию педагогического общения</a:t>
            </a:r>
          </a:p>
          <a:p>
            <a:pPr marL="457200" indent="-180000"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особый тип общения между учителем и </a:t>
            </a:r>
            <a:r>
              <a:rPr lang="ru-RU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учеником</a:t>
            </a:r>
          </a:p>
          <a:p>
            <a:pPr marL="457200" indent="-180000" algn="l">
              <a:buFont typeface="Arial" panose="020B0604020202020204" pitchFamily="34" charset="0"/>
              <a:buChar char="•"/>
            </a:pPr>
            <a:endParaRPr lang="ru-RU" sz="1000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pPr marL="457200" indent="-180000" algn="l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адекватной образовательной </a:t>
            </a:r>
            <a:r>
              <a:rPr lang="ru-RU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среды</a:t>
            </a:r>
          </a:p>
          <a:p>
            <a:pPr marL="457200" indent="-180000" algn="l">
              <a:buFont typeface="Arial" panose="020B0604020202020204" pitchFamily="34" charset="0"/>
              <a:buChar char="•"/>
            </a:pPr>
            <a:endParaRPr lang="ru-RU" sz="1000" b="1" i="1" dirty="0" smtClean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pPr marL="457200" indent="-180000" algn="l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 направленность </a:t>
            </a:r>
            <a:r>
              <a:rPr lang="ru-RU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личности учителя, его идеалы, ценности, </a:t>
            </a:r>
            <a:r>
              <a:rPr lang="ru-RU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установки</a:t>
            </a:r>
          </a:p>
          <a:p>
            <a:pPr marL="457200" indent="-180000" algn="l">
              <a:buFont typeface="Arial" panose="020B0604020202020204" pitchFamily="34" charset="0"/>
              <a:buChar char="•"/>
            </a:pPr>
            <a:endParaRPr lang="ru-RU" sz="1000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pPr marL="457200" indent="-180000"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 и</a:t>
            </a:r>
            <a:r>
              <a:rPr lang="ru-RU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спользование </a:t>
            </a:r>
            <a:r>
              <a:rPr lang="ru-RU" b="1" i="1" dirty="0">
                <a:solidFill>
                  <a:srgbClr val="0065B0"/>
                </a:solidFill>
                <a:cs typeface="Times New Roman" panose="02020603050405020304" pitchFamily="18" charset="0"/>
              </a:rPr>
              <a:t>коллективных, групповых форм </a:t>
            </a:r>
            <a:r>
              <a:rPr lang="ru-RU" b="1" i="1" dirty="0" smtClean="0">
                <a:solidFill>
                  <a:srgbClr val="0065B0"/>
                </a:solidFill>
                <a:cs typeface="Times New Roman" panose="02020603050405020304" pitchFamily="18" charset="0"/>
              </a:rPr>
              <a:t>работы </a:t>
            </a:r>
            <a:endParaRPr lang="ru-RU" b="1" i="1" dirty="0">
              <a:solidFill>
                <a:srgbClr val="0065B0"/>
              </a:solidFill>
              <a:cs typeface="Times New Roman" panose="02020603050405020304" pitchFamily="18" charset="0"/>
            </a:endParaRPr>
          </a:p>
          <a:p>
            <a:pPr algn="l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ольга\Desktop\беседа с детьми\IMG_7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F:\ВИДЕО\DSC0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7" y="4509120"/>
            <a:ext cx="2615775" cy="1961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Пользователь\Desktop\Профконкурсы\Фото учитель года 2015\Фото учитель года 2015\Липеева\IMG_72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8" y="2420888"/>
            <a:ext cx="255708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B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3200" b="1" i="1" dirty="0">
                <a:solidFill>
                  <a:srgbClr val="B80000"/>
                </a:solidFill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B80000"/>
                </a:solidFill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B80000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8172400" y="6280047"/>
            <a:ext cx="648072" cy="484632"/>
          </a:xfrm>
          <a:prstGeom prst="rightArrow">
            <a:avLst>
              <a:gd name="adj1" fmla="val 84305"/>
              <a:gd name="adj2" fmla="val 20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561</Words>
  <Application>Microsoft Office PowerPoint</Application>
  <PresentationFormat>Экран (4:3)</PresentationFormat>
  <Paragraphs>156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Обычная</vt:lpstr>
      <vt:lpstr>Создание ситуации успеха  как один из путей  развития учебной мотивации младших школьников 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Опора на  субъектный опыт  ученика  </vt:lpstr>
      <vt:lpstr>Эмоциональная поддержка</vt:lpstr>
      <vt:lpstr>Высокая оценка детали </vt:lpstr>
      <vt:lpstr>Педагогическое внушение</vt:lpstr>
      <vt:lpstr>Презентация PowerPoint</vt:lpstr>
      <vt:lpstr>Рефлексия </vt:lpstr>
      <vt:lpstr>Рефлексия соответствия цели  и результата деятельности </vt:lpstr>
      <vt:lpstr>  Динамика уровня  школьной мотивации учащихся   (по Н.Г. Лускановой)   </vt:lpstr>
      <vt:lpstr>Оценка учащимися  психологического климата  в классе </vt:lpstr>
      <vt:lpstr>2010 – 2014 учебные годы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165</cp:revision>
  <dcterms:created xsi:type="dcterms:W3CDTF">2015-04-03T12:41:02Z</dcterms:created>
  <dcterms:modified xsi:type="dcterms:W3CDTF">2015-04-17T14:45:36Z</dcterms:modified>
</cp:coreProperties>
</file>